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9144000" cy="5143500" type="screen16x9"/>
  <p:notesSz cx="6858000" cy="9144000"/>
  <p:embeddedFontLst>
    <p:embeddedFont>
      <p:font typeface="HiraKakuPro-W3" panose="020B0300000000000000" pitchFamily="34" charset="-128"/>
      <p:regular r:id="rId72"/>
    </p:embeddedFont>
    <p:embeddedFont>
      <p:font typeface="Kosugi Maru" pitchFamily="2" charset="-128"/>
      <p:regular r:id="rId73"/>
    </p:embeddedFont>
    <p:embeddedFont>
      <p:font typeface="M PLUS 1" pitchFamily="2" charset="-128"/>
      <p:regular r:id="rId74"/>
      <p:bold r:id="rId75"/>
    </p:embeddedFont>
    <p:embeddedFont>
      <p:font typeface="M PLUS 1p" panose="020B0502020203020207" pitchFamily="34" charset="-128"/>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629C7C-F574-40A3-B485-1DA967D15330}">
  <a:tblStyle styleId="{53629C7C-F574-40A3-B485-1DA967D15330}" styleName="Table_0">
    <a:wholeTbl>
      <a:tcTxStyle b="off" i="off">
        <a:font>
          <a:latin typeface="Arial"/>
          <a:ea typeface="Arial"/>
          <a:cs typeface="Arial"/>
        </a:font>
        <a:srgbClr val="141414"/>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6E8ED"/>
          </a:solidFill>
        </a:fill>
      </a:tcStyle>
    </a:wholeTbl>
    <a:band1H>
      <a:tcTxStyle/>
      <a:tcStyle>
        <a:tcBdr/>
        <a:fill>
          <a:solidFill>
            <a:srgbClr val="CACDD8"/>
          </a:solidFill>
        </a:fill>
      </a:tcStyle>
    </a:band1H>
    <a:band2H>
      <a:tcTxStyle/>
      <a:tcStyle>
        <a:tcBdr/>
      </a:tcStyle>
    </a:band2H>
    <a:band1V>
      <a:tcTxStyle/>
      <a:tcStyle>
        <a:tcBdr/>
        <a:fill>
          <a:solidFill>
            <a:srgbClr val="CACDD8"/>
          </a:solidFill>
        </a:fill>
      </a:tcStyle>
    </a:band1V>
    <a:band2V>
      <a:tcTxStyle/>
      <a:tcStyle>
        <a:tcBdr/>
      </a:tcStyle>
    </a:band2V>
    <a:lastCol>
      <a:tcTxStyle b="on" i="off">
        <a:font>
          <a:latin typeface="Arial"/>
          <a:ea typeface="Arial"/>
          <a:cs typeface="Arial"/>
        </a:font>
        <a:srgbClr val="FFFFFF"/>
      </a:tcTxStyle>
      <a:tcStyle>
        <a:tcBdr/>
        <a:fill>
          <a:solidFill>
            <a:srgbClr val="014385"/>
          </a:solidFill>
        </a:fill>
      </a:tcStyle>
    </a:lastCol>
    <a:firstCol>
      <a:tcTxStyle b="on" i="off">
        <a:font>
          <a:latin typeface="Arial"/>
          <a:ea typeface="Arial"/>
          <a:cs typeface="Arial"/>
        </a:font>
        <a:srgbClr val="FFFFFF"/>
      </a:tcTxStyle>
      <a:tcStyle>
        <a:tcBdr/>
        <a:fill>
          <a:solidFill>
            <a:srgbClr val="014385"/>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014385"/>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014385"/>
          </a:solidFill>
        </a:fill>
      </a:tcStyle>
    </a:firstRow>
    <a:neCell>
      <a:tcTxStyle/>
      <a:tcStyle>
        <a:tcBdr/>
      </a:tcStyle>
    </a:neCell>
    <a:nwCell>
      <a:tcTxStyle/>
      <a:tcStyle>
        <a:tcBdr/>
      </a:tcStyle>
    </a:nwCell>
  </a:tblStyle>
  <a:tblStyle styleId="{3558ED3C-4C22-453A-A7D3-E865CECC499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5f1e022f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c5f1e022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c6349894c3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c6349894c3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6349894c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c6349894c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c6349894c3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c6349894c3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c6349894c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c6349894c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c6349894c3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c6349894c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c6349894c3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c6349894c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c15eacdaa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c15eacdaa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f49fc2636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f49fc2636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f49fc2636f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f49fc2636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f49fc2636f_0_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f49fc2636f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15eacdaa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15eacda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c15eacdaa1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c15eacdaa1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f49fc2636f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f49fc2636f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f49fc2636f_0_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f49fc2636f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f49fc2636f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f49fc2636f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f49fc2636f_0_138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f49fc2636f_0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c6349894c3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c6349894c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c6349894c3_0_5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c6349894c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c6349894c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c6349894c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c6349894c3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c6349894c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c15eacdaa1_0_48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c15eacdaa1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f49fc2636f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f49fc2636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f49fc2636f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f49fc2636f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c15eacdaa1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c15eacdaa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c15eacdaa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c15eacdaa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c15eacdaa1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c15eacdaa1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c15eacdaa1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c15eacdaa1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f49fc2636f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f49fc2636f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2c15eacdaa1_0_63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2c15eacdaa1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1f49fc2636f_0_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1f49fc2636f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f49fc2636f_0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f49fc2636f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f49fc2636f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1f49fc2636f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f49fc2636f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f49fc2636f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f49fc2636f_0_7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f49fc2636f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f49fc2636f_0_7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f49fc2636f_0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f49fc2636f_0_80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f49fc2636f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f49fc2636f_0_8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f49fc2636f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f49fc2636f_0_8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1f49fc2636f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f49fc2636f_0_8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f49fc2636f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1f49fc2636f_0_9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1f49fc2636f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f49fc2636f_0_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f49fc2636f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f49fc2636f_0_9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f49fc2636f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f49fc2636f_0_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1f49fc2636f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f49fc2636f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f49fc2636f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f49fc2636f_0_8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f49fc2636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1f49fc2636f_0_64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1f49fc2636f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f49fc2636f_0_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f49fc2636f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1f49fc2636f_0_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1f49fc2636f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f49fc2636f_0_1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1f49fc2636f_0_1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f49fc2636f_0_1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f49fc2636f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1f49fc2636f_0_1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1f49fc2636f_0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f49fc2636f_0_97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f49fc2636f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c6349894c3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c6349894c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1f49fc2636f_0_1428:notes"/>
          <p:cNvSpPr>
            <a:spLocks noGrp="1" noRot="1" noChangeAspect="1"/>
          </p:cNvSpPr>
          <p:nvPr>
            <p:ph type="sldImg" idx="2"/>
          </p:nvPr>
        </p:nvSpPr>
        <p:spPr>
          <a:xfrm>
            <a:off x="3812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1f49fc2636f_0_1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15eacdaa1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c15eacdaa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f49fc2636f_0_1404:notes"/>
          <p:cNvSpPr>
            <a:spLocks noGrp="1" noRot="1" noChangeAspect="1"/>
          </p:cNvSpPr>
          <p:nvPr>
            <p:ph type="sldImg" idx="2"/>
          </p:nvPr>
        </p:nvSpPr>
        <p:spPr>
          <a:xfrm>
            <a:off x="3812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1f49fc2636f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1f49fc2636f_0_1416:notes"/>
          <p:cNvSpPr>
            <a:spLocks noGrp="1" noRot="1" noChangeAspect="1"/>
          </p:cNvSpPr>
          <p:nvPr>
            <p:ph type="sldImg" idx="2"/>
          </p:nvPr>
        </p:nvSpPr>
        <p:spPr>
          <a:xfrm>
            <a:off x="38129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1f49fc2636f_0_1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1f49fc2636f_0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1f49fc2636f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1f49fc2636f_0_1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1f49fc2636f_0_1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f49fc2636f_0_32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f49fc2636f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2c15eacdaa1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2c15eacdaa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2c15eacdaa1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2c15eacdaa1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2c15eacdaa1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2c15eacdaa1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2c15eacdaa1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2c15eacdaa1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2c15eacdaa1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2c15eacdaa1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49fc2636f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49fc2636f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49fc263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f49fc263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c6349894c3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c6349894c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 スライド 1">
  <p:cSld name="TITLE_1">
    <p:bg>
      <p:bgPr>
        <a:solidFill>
          <a:srgbClr val="2C3753"/>
        </a:solidFill>
        <a:effectLst/>
      </p:bgPr>
    </p:bg>
    <p:spTree>
      <p:nvGrpSpPr>
        <p:cNvPr id="1" name="Shape 50"/>
        <p:cNvGrpSpPr/>
        <p:nvPr/>
      </p:nvGrpSpPr>
      <p:grpSpPr>
        <a:xfrm>
          <a:off x="0" y="0"/>
          <a:ext cx="0" cy="0"/>
          <a:chOff x="0" y="0"/>
          <a:chExt cx="0" cy="0"/>
        </a:xfrm>
      </p:grpSpPr>
      <p:sp>
        <p:nvSpPr>
          <p:cNvPr id="51" name="Google Shape;51;p13"/>
          <p:cNvSpPr/>
          <p:nvPr/>
        </p:nvSpPr>
        <p:spPr>
          <a:xfrm flipH="1">
            <a:off x="58800" y="3812500"/>
            <a:ext cx="9085200" cy="13311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ctrTitle"/>
          </p:nvPr>
        </p:nvSpPr>
        <p:spPr>
          <a:xfrm>
            <a:off x="503461" y="744575"/>
            <a:ext cx="4857300" cy="20526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2800"/>
              <a:buNone/>
              <a:defRPr>
                <a:solidFill>
                  <a:srgbClr val="FFFFFF"/>
                </a:solidFill>
              </a:defRPr>
            </a:lvl1pPr>
            <a:lvl2pPr lvl="1" algn="ctr" rtl="0">
              <a:spcBef>
                <a:spcPts val="0"/>
              </a:spcBef>
              <a:spcAft>
                <a:spcPts val="0"/>
              </a:spcAft>
              <a:buClr>
                <a:srgbClr val="FFFFFF"/>
              </a:buClr>
              <a:buSzPts val="2800"/>
              <a:buNone/>
              <a:defRPr>
                <a:solidFill>
                  <a:srgbClr val="FFFFFF"/>
                </a:solidFill>
              </a:defRPr>
            </a:lvl2pPr>
            <a:lvl3pPr lvl="2" algn="ctr" rtl="0">
              <a:spcBef>
                <a:spcPts val="0"/>
              </a:spcBef>
              <a:spcAft>
                <a:spcPts val="0"/>
              </a:spcAft>
              <a:buClr>
                <a:srgbClr val="FFFFFF"/>
              </a:buClr>
              <a:buSzPts val="2800"/>
              <a:buNone/>
              <a:defRPr>
                <a:solidFill>
                  <a:srgbClr val="FFFFFF"/>
                </a:solidFill>
              </a:defRPr>
            </a:lvl3pPr>
            <a:lvl4pPr lvl="3" algn="ctr" rtl="0">
              <a:spcBef>
                <a:spcPts val="0"/>
              </a:spcBef>
              <a:spcAft>
                <a:spcPts val="0"/>
              </a:spcAft>
              <a:buClr>
                <a:srgbClr val="FFFFFF"/>
              </a:buClr>
              <a:buSzPts val="2800"/>
              <a:buNone/>
              <a:defRPr>
                <a:solidFill>
                  <a:srgbClr val="FFFFFF"/>
                </a:solidFill>
              </a:defRPr>
            </a:lvl4pPr>
            <a:lvl5pPr lvl="4" algn="ctr" rtl="0">
              <a:spcBef>
                <a:spcPts val="0"/>
              </a:spcBef>
              <a:spcAft>
                <a:spcPts val="0"/>
              </a:spcAft>
              <a:buClr>
                <a:srgbClr val="FFFFFF"/>
              </a:buClr>
              <a:buSzPts val="2800"/>
              <a:buNone/>
              <a:defRPr>
                <a:solidFill>
                  <a:srgbClr val="FFFFFF"/>
                </a:solidFill>
              </a:defRPr>
            </a:lvl5pPr>
            <a:lvl6pPr lvl="5" algn="ctr" rtl="0">
              <a:spcBef>
                <a:spcPts val="0"/>
              </a:spcBef>
              <a:spcAft>
                <a:spcPts val="0"/>
              </a:spcAft>
              <a:buClr>
                <a:srgbClr val="FFFFFF"/>
              </a:buClr>
              <a:buSzPts val="2800"/>
              <a:buNone/>
              <a:defRPr>
                <a:solidFill>
                  <a:srgbClr val="FFFFFF"/>
                </a:solidFill>
              </a:defRPr>
            </a:lvl6pPr>
            <a:lvl7pPr lvl="6" algn="ctr" rtl="0">
              <a:spcBef>
                <a:spcPts val="0"/>
              </a:spcBef>
              <a:spcAft>
                <a:spcPts val="0"/>
              </a:spcAft>
              <a:buClr>
                <a:srgbClr val="FFFFFF"/>
              </a:buClr>
              <a:buSzPts val="2800"/>
              <a:buNone/>
              <a:defRPr>
                <a:solidFill>
                  <a:srgbClr val="FFFFFF"/>
                </a:solidFill>
              </a:defRPr>
            </a:lvl7pPr>
            <a:lvl8pPr lvl="7" algn="ctr" rtl="0">
              <a:spcBef>
                <a:spcPts val="0"/>
              </a:spcBef>
              <a:spcAft>
                <a:spcPts val="0"/>
              </a:spcAft>
              <a:buClr>
                <a:srgbClr val="FFFFFF"/>
              </a:buClr>
              <a:buSzPts val="2800"/>
              <a:buNone/>
              <a:defRPr>
                <a:solidFill>
                  <a:srgbClr val="FFFFFF"/>
                </a:solidFill>
              </a:defRPr>
            </a:lvl8pPr>
            <a:lvl9pPr lvl="8" algn="ctr" rtl="0">
              <a:spcBef>
                <a:spcPts val="0"/>
              </a:spcBef>
              <a:spcAft>
                <a:spcPts val="0"/>
              </a:spcAft>
              <a:buClr>
                <a:srgbClr val="FFFFFF"/>
              </a:buClr>
              <a:buSzPts val="2800"/>
              <a:buNone/>
              <a:defRPr>
                <a:solidFill>
                  <a:srgbClr val="FFFFFF"/>
                </a:solidFill>
              </a:defRPr>
            </a:lvl9pPr>
          </a:lstStyle>
          <a:p>
            <a:endParaRPr/>
          </a:p>
        </p:txBody>
      </p:sp>
      <p:sp>
        <p:nvSpPr>
          <p:cNvPr id="53" name="Google Shape;53;p13"/>
          <p:cNvSpPr txBox="1">
            <a:spLocks noGrp="1"/>
          </p:cNvSpPr>
          <p:nvPr>
            <p:ph type="subTitle" idx="1"/>
          </p:nvPr>
        </p:nvSpPr>
        <p:spPr>
          <a:xfrm>
            <a:off x="503453" y="2834125"/>
            <a:ext cx="44163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algn="ctr" rtl="0">
              <a:lnSpc>
                <a:spcPct val="100000"/>
              </a:lnSpc>
              <a:spcBef>
                <a:spcPts val="0"/>
              </a:spcBef>
              <a:spcAft>
                <a:spcPts val="0"/>
              </a:spcAft>
              <a:buClr>
                <a:srgbClr val="FFFFFF"/>
              </a:buClr>
              <a:buSzPts val="1800"/>
              <a:buNone/>
              <a:defRPr sz="1800">
                <a:solidFill>
                  <a:srgbClr val="FFFFFF"/>
                </a:solidFill>
              </a:defRPr>
            </a:lvl2pPr>
            <a:lvl3pPr lvl="2" algn="ctr" rtl="0">
              <a:lnSpc>
                <a:spcPct val="100000"/>
              </a:lnSpc>
              <a:spcBef>
                <a:spcPts val="0"/>
              </a:spcBef>
              <a:spcAft>
                <a:spcPts val="0"/>
              </a:spcAft>
              <a:buClr>
                <a:srgbClr val="FFFFFF"/>
              </a:buClr>
              <a:buSzPts val="1800"/>
              <a:buNone/>
              <a:defRPr sz="1800">
                <a:solidFill>
                  <a:srgbClr val="FFFFFF"/>
                </a:solidFill>
              </a:defRPr>
            </a:lvl3pPr>
            <a:lvl4pPr lvl="3" algn="ctr" rtl="0">
              <a:lnSpc>
                <a:spcPct val="100000"/>
              </a:lnSpc>
              <a:spcBef>
                <a:spcPts val="0"/>
              </a:spcBef>
              <a:spcAft>
                <a:spcPts val="0"/>
              </a:spcAft>
              <a:buClr>
                <a:srgbClr val="FFFFFF"/>
              </a:buClr>
              <a:buSzPts val="1800"/>
              <a:buNone/>
              <a:defRPr sz="1800">
                <a:solidFill>
                  <a:srgbClr val="FFFFFF"/>
                </a:solidFill>
              </a:defRPr>
            </a:lvl4pPr>
            <a:lvl5pPr lvl="4" algn="ctr" rtl="0">
              <a:lnSpc>
                <a:spcPct val="100000"/>
              </a:lnSpc>
              <a:spcBef>
                <a:spcPts val="0"/>
              </a:spcBef>
              <a:spcAft>
                <a:spcPts val="0"/>
              </a:spcAft>
              <a:buClr>
                <a:srgbClr val="FFFFFF"/>
              </a:buClr>
              <a:buSzPts val="1800"/>
              <a:buNone/>
              <a:defRPr sz="1800">
                <a:solidFill>
                  <a:srgbClr val="FFFFFF"/>
                </a:solidFill>
              </a:defRPr>
            </a:lvl5pPr>
            <a:lvl6pPr lvl="5" algn="ctr" rtl="0">
              <a:lnSpc>
                <a:spcPct val="100000"/>
              </a:lnSpc>
              <a:spcBef>
                <a:spcPts val="0"/>
              </a:spcBef>
              <a:spcAft>
                <a:spcPts val="0"/>
              </a:spcAft>
              <a:buClr>
                <a:srgbClr val="FFFFFF"/>
              </a:buClr>
              <a:buSzPts val="1800"/>
              <a:buNone/>
              <a:defRPr sz="1800">
                <a:solidFill>
                  <a:srgbClr val="FFFFFF"/>
                </a:solidFill>
              </a:defRPr>
            </a:lvl6pPr>
            <a:lvl7pPr lvl="6" algn="ctr" rtl="0">
              <a:lnSpc>
                <a:spcPct val="100000"/>
              </a:lnSpc>
              <a:spcBef>
                <a:spcPts val="0"/>
              </a:spcBef>
              <a:spcAft>
                <a:spcPts val="0"/>
              </a:spcAft>
              <a:buClr>
                <a:srgbClr val="FFFFFF"/>
              </a:buClr>
              <a:buSzPts val="1800"/>
              <a:buNone/>
              <a:defRPr sz="1800">
                <a:solidFill>
                  <a:srgbClr val="FFFFFF"/>
                </a:solidFill>
              </a:defRPr>
            </a:lvl7pPr>
            <a:lvl8pPr lvl="7" algn="ctr" rtl="0">
              <a:lnSpc>
                <a:spcPct val="100000"/>
              </a:lnSpc>
              <a:spcBef>
                <a:spcPts val="0"/>
              </a:spcBef>
              <a:spcAft>
                <a:spcPts val="0"/>
              </a:spcAft>
              <a:buClr>
                <a:srgbClr val="FFFFFF"/>
              </a:buClr>
              <a:buSzPts val="1800"/>
              <a:buNone/>
              <a:defRPr sz="1800">
                <a:solidFill>
                  <a:srgbClr val="FFFFFF"/>
                </a:solidFill>
              </a:defRPr>
            </a:lvl8pPr>
            <a:lvl9pPr lvl="8" algn="ctr"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54" name="Google Shape;5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ja"/>
              <a:t>‹#›</a:t>
            </a:fld>
            <a:endParaRPr/>
          </a:p>
        </p:txBody>
      </p:sp>
      <p:sp>
        <p:nvSpPr>
          <p:cNvPr id="55" name="Google Shape;55;p13"/>
          <p:cNvSpPr txBox="1"/>
          <p:nvPr/>
        </p:nvSpPr>
        <p:spPr>
          <a:xfrm>
            <a:off x="7274126" y="4739425"/>
            <a:ext cx="1514100" cy="32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sz="1000">
                <a:solidFill>
                  <a:srgbClr val="B7B7B7"/>
                </a:solidFill>
              </a:rPr>
              <a:t>©️ 2022 Basic inc.</a:t>
            </a:r>
            <a:endParaRPr sz="1000">
              <a:solidFill>
                <a:srgbClr val="B7B7B7"/>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と本文 2">
  <p:cSld name="TITLE_AND_BODY_2">
    <p:spTree>
      <p:nvGrpSpPr>
        <p:cNvPr id="1" name="Shape 56"/>
        <p:cNvGrpSpPr/>
        <p:nvPr/>
      </p:nvGrpSpPr>
      <p:grpSpPr>
        <a:xfrm>
          <a:off x="0" y="0"/>
          <a:ext cx="0" cy="0"/>
          <a:chOff x="0" y="0"/>
          <a:chExt cx="0" cy="0"/>
        </a:xfrm>
      </p:grpSpPr>
      <p:sp>
        <p:nvSpPr>
          <p:cNvPr id="57" name="Google Shape;57;p14"/>
          <p:cNvSpPr/>
          <p:nvPr/>
        </p:nvSpPr>
        <p:spPr>
          <a:xfrm>
            <a:off x="-6950" y="-21900"/>
            <a:ext cx="9177000" cy="717300"/>
          </a:xfrm>
          <a:prstGeom prst="rect">
            <a:avLst/>
          </a:prstGeom>
          <a:solidFill>
            <a:srgbClr val="2C3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311700" y="1127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200"/>
              <a:buNone/>
              <a:defRPr sz="2200" b="1">
                <a:solidFill>
                  <a:srgbClr val="FFFFFF"/>
                </a:solidFill>
              </a:defRPr>
            </a:lvl1pPr>
            <a:lvl2pPr lvl="1" rtl="0">
              <a:spcBef>
                <a:spcPts val="0"/>
              </a:spcBef>
              <a:spcAft>
                <a:spcPts val="0"/>
              </a:spcAft>
              <a:buClr>
                <a:srgbClr val="FFFFFF"/>
              </a:buClr>
              <a:buSzPts val="2400"/>
              <a:buNone/>
              <a:defRPr sz="2400" b="1">
                <a:solidFill>
                  <a:srgbClr val="FFFFFF"/>
                </a:solidFill>
              </a:defRPr>
            </a:lvl2pPr>
            <a:lvl3pPr lvl="2" rtl="0">
              <a:spcBef>
                <a:spcPts val="0"/>
              </a:spcBef>
              <a:spcAft>
                <a:spcPts val="0"/>
              </a:spcAft>
              <a:buClr>
                <a:srgbClr val="FFFFFF"/>
              </a:buClr>
              <a:buSzPts val="2400"/>
              <a:buNone/>
              <a:defRPr sz="2400" b="1">
                <a:solidFill>
                  <a:srgbClr val="FFFFFF"/>
                </a:solidFill>
              </a:defRPr>
            </a:lvl3pPr>
            <a:lvl4pPr lvl="3" rtl="0">
              <a:spcBef>
                <a:spcPts val="0"/>
              </a:spcBef>
              <a:spcAft>
                <a:spcPts val="0"/>
              </a:spcAft>
              <a:buClr>
                <a:srgbClr val="FFFFFF"/>
              </a:buClr>
              <a:buSzPts val="2400"/>
              <a:buNone/>
              <a:defRPr sz="2400" b="1">
                <a:solidFill>
                  <a:srgbClr val="FFFFFF"/>
                </a:solidFill>
              </a:defRPr>
            </a:lvl4pPr>
            <a:lvl5pPr lvl="4" rtl="0">
              <a:spcBef>
                <a:spcPts val="0"/>
              </a:spcBef>
              <a:spcAft>
                <a:spcPts val="0"/>
              </a:spcAft>
              <a:buClr>
                <a:srgbClr val="FFFFFF"/>
              </a:buClr>
              <a:buSzPts val="2400"/>
              <a:buNone/>
              <a:defRPr sz="2400" b="1">
                <a:solidFill>
                  <a:srgbClr val="FFFFFF"/>
                </a:solidFill>
              </a:defRPr>
            </a:lvl5pPr>
            <a:lvl6pPr lvl="5" rtl="0">
              <a:spcBef>
                <a:spcPts val="0"/>
              </a:spcBef>
              <a:spcAft>
                <a:spcPts val="0"/>
              </a:spcAft>
              <a:buClr>
                <a:srgbClr val="FFFFFF"/>
              </a:buClr>
              <a:buSzPts val="2400"/>
              <a:buNone/>
              <a:defRPr sz="2400" b="1">
                <a:solidFill>
                  <a:srgbClr val="FFFFFF"/>
                </a:solidFill>
              </a:defRPr>
            </a:lvl6pPr>
            <a:lvl7pPr lvl="6" rtl="0">
              <a:spcBef>
                <a:spcPts val="0"/>
              </a:spcBef>
              <a:spcAft>
                <a:spcPts val="0"/>
              </a:spcAft>
              <a:buClr>
                <a:srgbClr val="FFFFFF"/>
              </a:buClr>
              <a:buSzPts val="2400"/>
              <a:buNone/>
              <a:defRPr sz="2400" b="1">
                <a:solidFill>
                  <a:srgbClr val="FFFFFF"/>
                </a:solidFill>
              </a:defRPr>
            </a:lvl7pPr>
            <a:lvl8pPr lvl="7" rtl="0">
              <a:spcBef>
                <a:spcPts val="0"/>
              </a:spcBef>
              <a:spcAft>
                <a:spcPts val="0"/>
              </a:spcAft>
              <a:buClr>
                <a:srgbClr val="FFFFFF"/>
              </a:buClr>
              <a:buSzPts val="2400"/>
              <a:buNone/>
              <a:defRPr sz="2400" b="1">
                <a:solidFill>
                  <a:srgbClr val="FFFFFF"/>
                </a:solidFill>
              </a:defRPr>
            </a:lvl8pPr>
            <a:lvl9pPr lvl="8" rtl="0">
              <a:spcBef>
                <a:spcPts val="0"/>
              </a:spcBef>
              <a:spcAft>
                <a:spcPts val="0"/>
              </a:spcAft>
              <a:buClr>
                <a:srgbClr val="FFFFFF"/>
              </a:buClr>
              <a:buSzPts val="2400"/>
              <a:buNone/>
              <a:defRPr sz="2400" b="1">
                <a:solidFill>
                  <a:srgbClr val="FFFFFF"/>
                </a:solidFill>
              </a:defRPr>
            </a:lvl9pPr>
          </a:lstStyle>
          <a:p>
            <a:endParaRPr/>
          </a:p>
        </p:txBody>
      </p:sp>
      <p:sp>
        <p:nvSpPr>
          <p:cNvPr id="59" name="Google Shape;59;p14"/>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D9EEB"/>
              </a:buClr>
              <a:buSzPts val="1800"/>
              <a:buChar char="●"/>
              <a:defRPr b="1"/>
            </a:lvl1pPr>
            <a:lvl2pPr marL="914400" lvl="1" indent="-330200" rtl="0">
              <a:spcBef>
                <a:spcPts val="0"/>
              </a:spcBef>
              <a:spcAft>
                <a:spcPts val="0"/>
              </a:spcAft>
              <a:buClr>
                <a:srgbClr val="6D9EEB"/>
              </a:buClr>
              <a:buSzPts val="1600"/>
              <a:buChar char="○"/>
              <a:defRPr sz="1600">
                <a:solidFill>
                  <a:srgbClr val="6D9EEB"/>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0" name="Google Shape;60;p14"/>
          <p:cNvSpPr/>
          <p:nvPr/>
        </p:nvSpPr>
        <p:spPr>
          <a:xfrm>
            <a:off x="-7240" y="695312"/>
            <a:ext cx="9177000" cy="276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と本文 2 2">
  <p:cSld name="TITLE_AND_BODY_2_2">
    <p:spTree>
      <p:nvGrpSpPr>
        <p:cNvPr id="1" name="Shape 62"/>
        <p:cNvGrpSpPr/>
        <p:nvPr/>
      </p:nvGrpSpPr>
      <p:grpSpPr>
        <a:xfrm>
          <a:off x="0" y="0"/>
          <a:ext cx="0" cy="0"/>
          <a:chOff x="0" y="0"/>
          <a:chExt cx="0" cy="0"/>
        </a:xfrm>
      </p:grpSpPr>
      <p:sp>
        <p:nvSpPr>
          <p:cNvPr id="63" name="Google Shape;63;p15"/>
          <p:cNvSpPr/>
          <p:nvPr/>
        </p:nvSpPr>
        <p:spPr>
          <a:xfrm>
            <a:off x="-6950" y="-21900"/>
            <a:ext cx="9177000" cy="717300"/>
          </a:xfrm>
          <a:prstGeom prst="rect">
            <a:avLst/>
          </a:prstGeom>
          <a:solidFill>
            <a:srgbClr val="2C3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txBox="1">
            <a:spLocks noGrp="1"/>
          </p:cNvSpPr>
          <p:nvPr>
            <p:ph type="title"/>
          </p:nvPr>
        </p:nvSpPr>
        <p:spPr>
          <a:xfrm>
            <a:off x="311700" y="1127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200"/>
              <a:buNone/>
              <a:defRPr sz="2200" b="1">
                <a:solidFill>
                  <a:srgbClr val="FFFFFF"/>
                </a:solidFill>
              </a:defRPr>
            </a:lvl1pPr>
            <a:lvl2pPr lvl="1" rtl="0">
              <a:spcBef>
                <a:spcPts val="0"/>
              </a:spcBef>
              <a:spcAft>
                <a:spcPts val="0"/>
              </a:spcAft>
              <a:buClr>
                <a:srgbClr val="FFFFFF"/>
              </a:buClr>
              <a:buSzPts val="2400"/>
              <a:buNone/>
              <a:defRPr sz="2400" b="1">
                <a:solidFill>
                  <a:srgbClr val="FFFFFF"/>
                </a:solidFill>
              </a:defRPr>
            </a:lvl2pPr>
            <a:lvl3pPr lvl="2" rtl="0">
              <a:spcBef>
                <a:spcPts val="0"/>
              </a:spcBef>
              <a:spcAft>
                <a:spcPts val="0"/>
              </a:spcAft>
              <a:buClr>
                <a:srgbClr val="FFFFFF"/>
              </a:buClr>
              <a:buSzPts val="2400"/>
              <a:buNone/>
              <a:defRPr sz="2400" b="1">
                <a:solidFill>
                  <a:srgbClr val="FFFFFF"/>
                </a:solidFill>
              </a:defRPr>
            </a:lvl3pPr>
            <a:lvl4pPr lvl="3" rtl="0">
              <a:spcBef>
                <a:spcPts val="0"/>
              </a:spcBef>
              <a:spcAft>
                <a:spcPts val="0"/>
              </a:spcAft>
              <a:buClr>
                <a:srgbClr val="FFFFFF"/>
              </a:buClr>
              <a:buSzPts val="2400"/>
              <a:buNone/>
              <a:defRPr sz="2400" b="1">
                <a:solidFill>
                  <a:srgbClr val="FFFFFF"/>
                </a:solidFill>
              </a:defRPr>
            </a:lvl4pPr>
            <a:lvl5pPr lvl="4" rtl="0">
              <a:spcBef>
                <a:spcPts val="0"/>
              </a:spcBef>
              <a:spcAft>
                <a:spcPts val="0"/>
              </a:spcAft>
              <a:buClr>
                <a:srgbClr val="FFFFFF"/>
              </a:buClr>
              <a:buSzPts val="2400"/>
              <a:buNone/>
              <a:defRPr sz="2400" b="1">
                <a:solidFill>
                  <a:srgbClr val="FFFFFF"/>
                </a:solidFill>
              </a:defRPr>
            </a:lvl5pPr>
            <a:lvl6pPr lvl="5" rtl="0">
              <a:spcBef>
                <a:spcPts val="0"/>
              </a:spcBef>
              <a:spcAft>
                <a:spcPts val="0"/>
              </a:spcAft>
              <a:buClr>
                <a:srgbClr val="FFFFFF"/>
              </a:buClr>
              <a:buSzPts val="2400"/>
              <a:buNone/>
              <a:defRPr sz="2400" b="1">
                <a:solidFill>
                  <a:srgbClr val="FFFFFF"/>
                </a:solidFill>
              </a:defRPr>
            </a:lvl6pPr>
            <a:lvl7pPr lvl="6" rtl="0">
              <a:spcBef>
                <a:spcPts val="0"/>
              </a:spcBef>
              <a:spcAft>
                <a:spcPts val="0"/>
              </a:spcAft>
              <a:buClr>
                <a:srgbClr val="FFFFFF"/>
              </a:buClr>
              <a:buSzPts val="2400"/>
              <a:buNone/>
              <a:defRPr sz="2400" b="1">
                <a:solidFill>
                  <a:srgbClr val="FFFFFF"/>
                </a:solidFill>
              </a:defRPr>
            </a:lvl7pPr>
            <a:lvl8pPr lvl="7" rtl="0">
              <a:spcBef>
                <a:spcPts val="0"/>
              </a:spcBef>
              <a:spcAft>
                <a:spcPts val="0"/>
              </a:spcAft>
              <a:buClr>
                <a:srgbClr val="FFFFFF"/>
              </a:buClr>
              <a:buSzPts val="2400"/>
              <a:buNone/>
              <a:defRPr sz="2400" b="1">
                <a:solidFill>
                  <a:srgbClr val="FFFFFF"/>
                </a:solidFill>
              </a:defRPr>
            </a:lvl8pPr>
            <a:lvl9pPr lvl="8" rtl="0">
              <a:spcBef>
                <a:spcPts val="0"/>
              </a:spcBef>
              <a:spcAft>
                <a:spcPts val="0"/>
              </a:spcAft>
              <a:buClr>
                <a:srgbClr val="FFFFFF"/>
              </a:buClr>
              <a:buSzPts val="2400"/>
              <a:buNone/>
              <a:defRPr sz="2400" b="1">
                <a:solidFill>
                  <a:srgbClr val="FFFFFF"/>
                </a:solidFill>
              </a:defRPr>
            </a:lvl9pPr>
          </a:lstStyle>
          <a:p>
            <a:endParaRPr/>
          </a:p>
        </p:txBody>
      </p:sp>
      <p:sp>
        <p:nvSpPr>
          <p:cNvPr id="65" name="Google Shape;65;p15"/>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D9EEB"/>
              </a:buClr>
              <a:buSzPts val="1800"/>
              <a:buChar char="●"/>
              <a:defRPr b="1"/>
            </a:lvl1pPr>
            <a:lvl2pPr marL="914400" lvl="1" indent="-330200" rtl="0">
              <a:spcBef>
                <a:spcPts val="0"/>
              </a:spcBef>
              <a:spcAft>
                <a:spcPts val="0"/>
              </a:spcAft>
              <a:buClr>
                <a:srgbClr val="6D9EEB"/>
              </a:buClr>
              <a:buSzPts val="1600"/>
              <a:buChar char="○"/>
              <a:defRPr sz="1600">
                <a:solidFill>
                  <a:srgbClr val="6D9EEB"/>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6" name="Google Shape;66;p15"/>
          <p:cNvSpPr txBox="1"/>
          <p:nvPr/>
        </p:nvSpPr>
        <p:spPr>
          <a:xfrm>
            <a:off x="189476" y="4739425"/>
            <a:ext cx="15141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999999"/>
                </a:solidFill>
              </a:rPr>
              <a:t>©️ 2020 Basic inc.</a:t>
            </a:r>
            <a:endParaRPr sz="1000">
              <a:solidFill>
                <a:srgbClr val="999999"/>
              </a:solidFill>
            </a:endParaRPr>
          </a:p>
        </p:txBody>
      </p:sp>
      <p:sp>
        <p:nvSpPr>
          <p:cNvPr id="67" name="Google Shape;67;p15"/>
          <p:cNvSpPr/>
          <p:nvPr/>
        </p:nvSpPr>
        <p:spPr>
          <a:xfrm>
            <a:off x="-7240" y="695312"/>
            <a:ext cx="9177000" cy="276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ja"/>
              <a:t>‹#›</a:t>
            </a:fld>
            <a:endParaRPr/>
          </a:p>
        </p:txBody>
      </p:sp>
      <p:pic>
        <p:nvPicPr>
          <p:cNvPr id="69" name="Google Shape;69;p15"/>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70" name="Google Shape;70;p15"/>
          <p:cNvSpPr txBox="1"/>
          <p:nvPr/>
        </p:nvSpPr>
        <p:spPr>
          <a:xfrm>
            <a:off x="6862241" y="4734150"/>
            <a:ext cx="1068000" cy="32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sz="700" b="1">
                <a:solidFill>
                  <a:srgbClr val="32ACCA"/>
                </a:solidFill>
              </a:rPr>
              <a:t>BtoBマーケするなら</a:t>
            </a:r>
            <a:endParaRPr sz="700" b="1">
              <a:solidFill>
                <a:srgbClr val="32ACCA"/>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と本文 2 1">
  <p:cSld name="TITLE_AND_BODY_2_1">
    <p:spTree>
      <p:nvGrpSpPr>
        <p:cNvPr id="1" name="Shape 71"/>
        <p:cNvGrpSpPr/>
        <p:nvPr/>
      </p:nvGrpSpPr>
      <p:grpSpPr>
        <a:xfrm>
          <a:off x="0" y="0"/>
          <a:ext cx="0" cy="0"/>
          <a:chOff x="0" y="0"/>
          <a:chExt cx="0" cy="0"/>
        </a:xfrm>
      </p:grpSpPr>
      <p:sp>
        <p:nvSpPr>
          <p:cNvPr id="72" name="Google Shape;72;p16"/>
          <p:cNvSpPr/>
          <p:nvPr/>
        </p:nvSpPr>
        <p:spPr>
          <a:xfrm>
            <a:off x="-6950" y="-21900"/>
            <a:ext cx="9177000" cy="717300"/>
          </a:xfrm>
          <a:prstGeom prst="rect">
            <a:avLst/>
          </a:prstGeom>
          <a:solidFill>
            <a:srgbClr val="2C3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txBox="1">
            <a:spLocks noGrp="1"/>
          </p:cNvSpPr>
          <p:nvPr>
            <p:ph type="title"/>
          </p:nvPr>
        </p:nvSpPr>
        <p:spPr>
          <a:xfrm>
            <a:off x="311700" y="1127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200"/>
              <a:buNone/>
              <a:defRPr sz="2200" b="1">
                <a:solidFill>
                  <a:srgbClr val="FFFFFF"/>
                </a:solidFill>
              </a:defRPr>
            </a:lvl1pPr>
            <a:lvl2pPr lvl="1" rtl="0">
              <a:spcBef>
                <a:spcPts val="0"/>
              </a:spcBef>
              <a:spcAft>
                <a:spcPts val="0"/>
              </a:spcAft>
              <a:buClr>
                <a:srgbClr val="FFFFFF"/>
              </a:buClr>
              <a:buSzPts val="2400"/>
              <a:buNone/>
              <a:defRPr sz="2400" b="1">
                <a:solidFill>
                  <a:srgbClr val="FFFFFF"/>
                </a:solidFill>
              </a:defRPr>
            </a:lvl2pPr>
            <a:lvl3pPr lvl="2" rtl="0">
              <a:spcBef>
                <a:spcPts val="0"/>
              </a:spcBef>
              <a:spcAft>
                <a:spcPts val="0"/>
              </a:spcAft>
              <a:buClr>
                <a:srgbClr val="FFFFFF"/>
              </a:buClr>
              <a:buSzPts val="2400"/>
              <a:buNone/>
              <a:defRPr sz="2400" b="1">
                <a:solidFill>
                  <a:srgbClr val="FFFFFF"/>
                </a:solidFill>
              </a:defRPr>
            </a:lvl3pPr>
            <a:lvl4pPr lvl="3" rtl="0">
              <a:spcBef>
                <a:spcPts val="0"/>
              </a:spcBef>
              <a:spcAft>
                <a:spcPts val="0"/>
              </a:spcAft>
              <a:buClr>
                <a:srgbClr val="FFFFFF"/>
              </a:buClr>
              <a:buSzPts val="2400"/>
              <a:buNone/>
              <a:defRPr sz="2400" b="1">
                <a:solidFill>
                  <a:srgbClr val="FFFFFF"/>
                </a:solidFill>
              </a:defRPr>
            </a:lvl4pPr>
            <a:lvl5pPr lvl="4" rtl="0">
              <a:spcBef>
                <a:spcPts val="0"/>
              </a:spcBef>
              <a:spcAft>
                <a:spcPts val="0"/>
              </a:spcAft>
              <a:buClr>
                <a:srgbClr val="FFFFFF"/>
              </a:buClr>
              <a:buSzPts val="2400"/>
              <a:buNone/>
              <a:defRPr sz="2400" b="1">
                <a:solidFill>
                  <a:srgbClr val="FFFFFF"/>
                </a:solidFill>
              </a:defRPr>
            </a:lvl5pPr>
            <a:lvl6pPr lvl="5" rtl="0">
              <a:spcBef>
                <a:spcPts val="0"/>
              </a:spcBef>
              <a:spcAft>
                <a:spcPts val="0"/>
              </a:spcAft>
              <a:buClr>
                <a:srgbClr val="FFFFFF"/>
              </a:buClr>
              <a:buSzPts val="2400"/>
              <a:buNone/>
              <a:defRPr sz="2400" b="1">
                <a:solidFill>
                  <a:srgbClr val="FFFFFF"/>
                </a:solidFill>
              </a:defRPr>
            </a:lvl6pPr>
            <a:lvl7pPr lvl="6" rtl="0">
              <a:spcBef>
                <a:spcPts val="0"/>
              </a:spcBef>
              <a:spcAft>
                <a:spcPts val="0"/>
              </a:spcAft>
              <a:buClr>
                <a:srgbClr val="FFFFFF"/>
              </a:buClr>
              <a:buSzPts val="2400"/>
              <a:buNone/>
              <a:defRPr sz="2400" b="1">
                <a:solidFill>
                  <a:srgbClr val="FFFFFF"/>
                </a:solidFill>
              </a:defRPr>
            </a:lvl7pPr>
            <a:lvl8pPr lvl="7" rtl="0">
              <a:spcBef>
                <a:spcPts val="0"/>
              </a:spcBef>
              <a:spcAft>
                <a:spcPts val="0"/>
              </a:spcAft>
              <a:buClr>
                <a:srgbClr val="FFFFFF"/>
              </a:buClr>
              <a:buSzPts val="2400"/>
              <a:buNone/>
              <a:defRPr sz="2400" b="1">
                <a:solidFill>
                  <a:srgbClr val="FFFFFF"/>
                </a:solidFill>
              </a:defRPr>
            </a:lvl8pPr>
            <a:lvl9pPr lvl="8" rtl="0">
              <a:spcBef>
                <a:spcPts val="0"/>
              </a:spcBef>
              <a:spcAft>
                <a:spcPts val="0"/>
              </a:spcAft>
              <a:buClr>
                <a:srgbClr val="FFFFFF"/>
              </a:buClr>
              <a:buSzPts val="2400"/>
              <a:buNone/>
              <a:defRPr sz="2400" b="1">
                <a:solidFill>
                  <a:srgbClr val="FFFFFF"/>
                </a:solidFill>
              </a:defRPr>
            </a:lvl9pPr>
          </a:lstStyle>
          <a:p>
            <a:endParaRPr/>
          </a:p>
        </p:txBody>
      </p:sp>
      <p:sp>
        <p:nvSpPr>
          <p:cNvPr id="74" name="Google Shape;74;p16"/>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D9EEB"/>
              </a:buClr>
              <a:buSzPts val="1800"/>
              <a:buChar char="●"/>
              <a:defRPr b="1"/>
            </a:lvl1pPr>
            <a:lvl2pPr marL="914400" lvl="1" indent="-330200" rtl="0">
              <a:spcBef>
                <a:spcPts val="0"/>
              </a:spcBef>
              <a:spcAft>
                <a:spcPts val="0"/>
              </a:spcAft>
              <a:buClr>
                <a:srgbClr val="6D9EEB"/>
              </a:buClr>
              <a:buSzPts val="1600"/>
              <a:buChar char="○"/>
              <a:defRPr sz="1600">
                <a:solidFill>
                  <a:srgbClr val="6D9EEB"/>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5" name="Google Shape;75;p16"/>
          <p:cNvSpPr txBox="1"/>
          <p:nvPr/>
        </p:nvSpPr>
        <p:spPr>
          <a:xfrm>
            <a:off x="189476" y="4739425"/>
            <a:ext cx="15141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999999"/>
                </a:solidFill>
              </a:rPr>
              <a:t>©️ 2023 Basic inc.</a:t>
            </a:r>
            <a:endParaRPr sz="1000">
              <a:solidFill>
                <a:srgbClr val="999999"/>
              </a:solidFill>
            </a:endParaRPr>
          </a:p>
        </p:txBody>
      </p:sp>
      <p:sp>
        <p:nvSpPr>
          <p:cNvPr id="76" name="Google Shape;76;p16"/>
          <p:cNvSpPr/>
          <p:nvPr/>
        </p:nvSpPr>
        <p:spPr>
          <a:xfrm>
            <a:off x="-7240" y="695312"/>
            <a:ext cx="9177000" cy="276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ja"/>
              <a:t>‹#›</a:t>
            </a:fld>
            <a:endParaRPr/>
          </a:p>
        </p:txBody>
      </p:sp>
      <p:pic>
        <p:nvPicPr>
          <p:cNvPr id="78" name="Google Shape;78;p16"/>
          <p:cNvPicPr preferRelativeResize="0"/>
          <p:nvPr/>
        </p:nvPicPr>
        <p:blipFill>
          <a:blip r:embed="rId2">
            <a:alphaModFix/>
          </a:blip>
          <a:stretch>
            <a:fillRect/>
          </a:stretch>
        </p:blipFill>
        <p:spPr>
          <a:xfrm>
            <a:off x="7699547" y="109127"/>
            <a:ext cx="1345050" cy="48036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と本文 2 10">
  <p:cSld name="TITLE_AND_BODY_2_21">
    <p:spTree>
      <p:nvGrpSpPr>
        <p:cNvPr id="1" name="Shape 79"/>
        <p:cNvGrpSpPr/>
        <p:nvPr/>
      </p:nvGrpSpPr>
      <p:grpSpPr>
        <a:xfrm>
          <a:off x="0" y="0"/>
          <a:ext cx="0" cy="0"/>
          <a:chOff x="0" y="0"/>
          <a:chExt cx="0" cy="0"/>
        </a:xfrm>
      </p:grpSpPr>
      <p:sp>
        <p:nvSpPr>
          <p:cNvPr id="80" name="Google Shape;80;p17"/>
          <p:cNvSpPr/>
          <p:nvPr/>
        </p:nvSpPr>
        <p:spPr>
          <a:xfrm>
            <a:off x="-6950" y="-21900"/>
            <a:ext cx="9177000" cy="717300"/>
          </a:xfrm>
          <a:prstGeom prst="rect">
            <a:avLst/>
          </a:prstGeom>
          <a:solidFill>
            <a:srgbClr val="2C3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311700" y="1127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200"/>
              <a:buNone/>
              <a:defRPr sz="2200" b="1">
                <a:solidFill>
                  <a:srgbClr val="FFFFFF"/>
                </a:solidFill>
              </a:defRPr>
            </a:lvl1pPr>
            <a:lvl2pPr lvl="1" rtl="0">
              <a:spcBef>
                <a:spcPts val="0"/>
              </a:spcBef>
              <a:spcAft>
                <a:spcPts val="0"/>
              </a:spcAft>
              <a:buClr>
                <a:srgbClr val="FFFFFF"/>
              </a:buClr>
              <a:buSzPts val="2400"/>
              <a:buNone/>
              <a:defRPr sz="2400" b="1">
                <a:solidFill>
                  <a:srgbClr val="FFFFFF"/>
                </a:solidFill>
              </a:defRPr>
            </a:lvl2pPr>
            <a:lvl3pPr lvl="2" rtl="0">
              <a:spcBef>
                <a:spcPts val="0"/>
              </a:spcBef>
              <a:spcAft>
                <a:spcPts val="0"/>
              </a:spcAft>
              <a:buClr>
                <a:srgbClr val="FFFFFF"/>
              </a:buClr>
              <a:buSzPts val="2400"/>
              <a:buNone/>
              <a:defRPr sz="2400" b="1">
                <a:solidFill>
                  <a:srgbClr val="FFFFFF"/>
                </a:solidFill>
              </a:defRPr>
            </a:lvl3pPr>
            <a:lvl4pPr lvl="3" rtl="0">
              <a:spcBef>
                <a:spcPts val="0"/>
              </a:spcBef>
              <a:spcAft>
                <a:spcPts val="0"/>
              </a:spcAft>
              <a:buClr>
                <a:srgbClr val="FFFFFF"/>
              </a:buClr>
              <a:buSzPts val="2400"/>
              <a:buNone/>
              <a:defRPr sz="2400" b="1">
                <a:solidFill>
                  <a:srgbClr val="FFFFFF"/>
                </a:solidFill>
              </a:defRPr>
            </a:lvl4pPr>
            <a:lvl5pPr lvl="4" rtl="0">
              <a:spcBef>
                <a:spcPts val="0"/>
              </a:spcBef>
              <a:spcAft>
                <a:spcPts val="0"/>
              </a:spcAft>
              <a:buClr>
                <a:srgbClr val="FFFFFF"/>
              </a:buClr>
              <a:buSzPts val="2400"/>
              <a:buNone/>
              <a:defRPr sz="2400" b="1">
                <a:solidFill>
                  <a:srgbClr val="FFFFFF"/>
                </a:solidFill>
              </a:defRPr>
            </a:lvl5pPr>
            <a:lvl6pPr lvl="5" rtl="0">
              <a:spcBef>
                <a:spcPts val="0"/>
              </a:spcBef>
              <a:spcAft>
                <a:spcPts val="0"/>
              </a:spcAft>
              <a:buClr>
                <a:srgbClr val="FFFFFF"/>
              </a:buClr>
              <a:buSzPts val="2400"/>
              <a:buNone/>
              <a:defRPr sz="2400" b="1">
                <a:solidFill>
                  <a:srgbClr val="FFFFFF"/>
                </a:solidFill>
              </a:defRPr>
            </a:lvl6pPr>
            <a:lvl7pPr lvl="6" rtl="0">
              <a:spcBef>
                <a:spcPts val="0"/>
              </a:spcBef>
              <a:spcAft>
                <a:spcPts val="0"/>
              </a:spcAft>
              <a:buClr>
                <a:srgbClr val="FFFFFF"/>
              </a:buClr>
              <a:buSzPts val="2400"/>
              <a:buNone/>
              <a:defRPr sz="2400" b="1">
                <a:solidFill>
                  <a:srgbClr val="FFFFFF"/>
                </a:solidFill>
              </a:defRPr>
            </a:lvl7pPr>
            <a:lvl8pPr lvl="7" rtl="0">
              <a:spcBef>
                <a:spcPts val="0"/>
              </a:spcBef>
              <a:spcAft>
                <a:spcPts val="0"/>
              </a:spcAft>
              <a:buClr>
                <a:srgbClr val="FFFFFF"/>
              </a:buClr>
              <a:buSzPts val="2400"/>
              <a:buNone/>
              <a:defRPr sz="2400" b="1">
                <a:solidFill>
                  <a:srgbClr val="FFFFFF"/>
                </a:solidFill>
              </a:defRPr>
            </a:lvl8pPr>
            <a:lvl9pPr lvl="8" rtl="0">
              <a:spcBef>
                <a:spcPts val="0"/>
              </a:spcBef>
              <a:spcAft>
                <a:spcPts val="0"/>
              </a:spcAft>
              <a:buClr>
                <a:srgbClr val="FFFFFF"/>
              </a:buClr>
              <a:buSzPts val="2400"/>
              <a:buNone/>
              <a:defRPr sz="2400" b="1">
                <a:solidFill>
                  <a:srgbClr val="FFFFFF"/>
                </a:solidFill>
              </a:defRPr>
            </a:lvl9pPr>
          </a:lstStyle>
          <a:p>
            <a:endParaRPr/>
          </a:p>
        </p:txBody>
      </p:sp>
      <p:sp>
        <p:nvSpPr>
          <p:cNvPr id="82" name="Google Shape;82;p17"/>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D9EEB"/>
              </a:buClr>
              <a:buSzPts val="1800"/>
              <a:buChar char="●"/>
              <a:defRPr b="1"/>
            </a:lvl1pPr>
            <a:lvl2pPr marL="914400" lvl="1" indent="-330200" rtl="0">
              <a:spcBef>
                <a:spcPts val="0"/>
              </a:spcBef>
              <a:spcAft>
                <a:spcPts val="0"/>
              </a:spcAft>
              <a:buClr>
                <a:srgbClr val="6D9EEB"/>
              </a:buClr>
              <a:buSzPts val="1600"/>
              <a:buChar char="○"/>
              <a:defRPr sz="1600">
                <a:solidFill>
                  <a:srgbClr val="6D9EEB"/>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3" name="Google Shape;83;p17"/>
          <p:cNvSpPr/>
          <p:nvPr/>
        </p:nvSpPr>
        <p:spPr>
          <a:xfrm>
            <a:off x="-7240" y="695312"/>
            <a:ext cx="9177000" cy="276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と本文 2 3">
  <p:cSld name="TITLE_AND_BODY_2_3">
    <p:spTree>
      <p:nvGrpSpPr>
        <p:cNvPr id="1" name="Shape 85"/>
        <p:cNvGrpSpPr/>
        <p:nvPr/>
      </p:nvGrpSpPr>
      <p:grpSpPr>
        <a:xfrm>
          <a:off x="0" y="0"/>
          <a:ext cx="0" cy="0"/>
          <a:chOff x="0" y="0"/>
          <a:chExt cx="0" cy="0"/>
        </a:xfrm>
      </p:grpSpPr>
      <p:sp>
        <p:nvSpPr>
          <p:cNvPr id="86" name="Google Shape;86;p18"/>
          <p:cNvSpPr/>
          <p:nvPr/>
        </p:nvSpPr>
        <p:spPr>
          <a:xfrm>
            <a:off x="-6950" y="-21900"/>
            <a:ext cx="9177000" cy="717300"/>
          </a:xfrm>
          <a:prstGeom prst="rect">
            <a:avLst/>
          </a:prstGeom>
          <a:solidFill>
            <a:srgbClr val="2C3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title"/>
          </p:nvPr>
        </p:nvSpPr>
        <p:spPr>
          <a:xfrm>
            <a:off x="311700" y="1127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200"/>
              <a:buNone/>
              <a:defRPr sz="2200" b="1">
                <a:solidFill>
                  <a:srgbClr val="FFFFFF"/>
                </a:solidFill>
              </a:defRPr>
            </a:lvl1pPr>
            <a:lvl2pPr lvl="1" rtl="0">
              <a:spcBef>
                <a:spcPts val="0"/>
              </a:spcBef>
              <a:spcAft>
                <a:spcPts val="0"/>
              </a:spcAft>
              <a:buClr>
                <a:srgbClr val="FFFFFF"/>
              </a:buClr>
              <a:buSzPts val="2400"/>
              <a:buNone/>
              <a:defRPr sz="2400" b="1">
                <a:solidFill>
                  <a:srgbClr val="FFFFFF"/>
                </a:solidFill>
              </a:defRPr>
            </a:lvl2pPr>
            <a:lvl3pPr lvl="2" rtl="0">
              <a:spcBef>
                <a:spcPts val="0"/>
              </a:spcBef>
              <a:spcAft>
                <a:spcPts val="0"/>
              </a:spcAft>
              <a:buClr>
                <a:srgbClr val="FFFFFF"/>
              </a:buClr>
              <a:buSzPts val="2400"/>
              <a:buNone/>
              <a:defRPr sz="2400" b="1">
                <a:solidFill>
                  <a:srgbClr val="FFFFFF"/>
                </a:solidFill>
              </a:defRPr>
            </a:lvl3pPr>
            <a:lvl4pPr lvl="3" rtl="0">
              <a:spcBef>
                <a:spcPts val="0"/>
              </a:spcBef>
              <a:spcAft>
                <a:spcPts val="0"/>
              </a:spcAft>
              <a:buClr>
                <a:srgbClr val="FFFFFF"/>
              </a:buClr>
              <a:buSzPts val="2400"/>
              <a:buNone/>
              <a:defRPr sz="2400" b="1">
                <a:solidFill>
                  <a:srgbClr val="FFFFFF"/>
                </a:solidFill>
              </a:defRPr>
            </a:lvl4pPr>
            <a:lvl5pPr lvl="4" rtl="0">
              <a:spcBef>
                <a:spcPts val="0"/>
              </a:spcBef>
              <a:spcAft>
                <a:spcPts val="0"/>
              </a:spcAft>
              <a:buClr>
                <a:srgbClr val="FFFFFF"/>
              </a:buClr>
              <a:buSzPts val="2400"/>
              <a:buNone/>
              <a:defRPr sz="2400" b="1">
                <a:solidFill>
                  <a:srgbClr val="FFFFFF"/>
                </a:solidFill>
              </a:defRPr>
            </a:lvl5pPr>
            <a:lvl6pPr lvl="5" rtl="0">
              <a:spcBef>
                <a:spcPts val="0"/>
              </a:spcBef>
              <a:spcAft>
                <a:spcPts val="0"/>
              </a:spcAft>
              <a:buClr>
                <a:srgbClr val="FFFFFF"/>
              </a:buClr>
              <a:buSzPts val="2400"/>
              <a:buNone/>
              <a:defRPr sz="2400" b="1">
                <a:solidFill>
                  <a:srgbClr val="FFFFFF"/>
                </a:solidFill>
              </a:defRPr>
            </a:lvl6pPr>
            <a:lvl7pPr lvl="6" rtl="0">
              <a:spcBef>
                <a:spcPts val="0"/>
              </a:spcBef>
              <a:spcAft>
                <a:spcPts val="0"/>
              </a:spcAft>
              <a:buClr>
                <a:srgbClr val="FFFFFF"/>
              </a:buClr>
              <a:buSzPts val="2400"/>
              <a:buNone/>
              <a:defRPr sz="2400" b="1">
                <a:solidFill>
                  <a:srgbClr val="FFFFFF"/>
                </a:solidFill>
              </a:defRPr>
            </a:lvl7pPr>
            <a:lvl8pPr lvl="7" rtl="0">
              <a:spcBef>
                <a:spcPts val="0"/>
              </a:spcBef>
              <a:spcAft>
                <a:spcPts val="0"/>
              </a:spcAft>
              <a:buClr>
                <a:srgbClr val="FFFFFF"/>
              </a:buClr>
              <a:buSzPts val="2400"/>
              <a:buNone/>
              <a:defRPr sz="2400" b="1">
                <a:solidFill>
                  <a:srgbClr val="FFFFFF"/>
                </a:solidFill>
              </a:defRPr>
            </a:lvl8pPr>
            <a:lvl9pPr lvl="8" rtl="0">
              <a:spcBef>
                <a:spcPts val="0"/>
              </a:spcBef>
              <a:spcAft>
                <a:spcPts val="0"/>
              </a:spcAft>
              <a:buClr>
                <a:srgbClr val="FFFFFF"/>
              </a:buClr>
              <a:buSzPts val="2400"/>
              <a:buNone/>
              <a:defRPr sz="2400" b="1">
                <a:solidFill>
                  <a:srgbClr val="FFFFFF"/>
                </a:solidFill>
              </a:defRPr>
            </a:lvl9pPr>
          </a:lstStyle>
          <a:p>
            <a:endParaRPr/>
          </a:p>
        </p:txBody>
      </p:sp>
      <p:sp>
        <p:nvSpPr>
          <p:cNvPr id="88" name="Google Shape;88;p18"/>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D9EEB"/>
              </a:buClr>
              <a:buSzPts val="1800"/>
              <a:buChar char="●"/>
              <a:defRPr b="1"/>
            </a:lvl1pPr>
            <a:lvl2pPr marL="914400" lvl="1" indent="-330200" rtl="0">
              <a:spcBef>
                <a:spcPts val="0"/>
              </a:spcBef>
              <a:spcAft>
                <a:spcPts val="0"/>
              </a:spcAft>
              <a:buClr>
                <a:srgbClr val="6D9EEB"/>
              </a:buClr>
              <a:buSzPts val="1600"/>
              <a:buChar char="○"/>
              <a:defRPr sz="1600">
                <a:solidFill>
                  <a:srgbClr val="6D9EEB"/>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9" name="Google Shape;89;p18"/>
          <p:cNvSpPr txBox="1"/>
          <p:nvPr/>
        </p:nvSpPr>
        <p:spPr>
          <a:xfrm>
            <a:off x="189476" y="4739425"/>
            <a:ext cx="15141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999999"/>
                </a:solidFill>
              </a:rPr>
              <a:t>©️ 2020 Basic inc.</a:t>
            </a:r>
            <a:endParaRPr sz="1000">
              <a:solidFill>
                <a:srgbClr val="999999"/>
              </a:solidFill>
            </a:endParaRPr>
          </a:p>
        </p:txBody>
      </p:sp>
      <p:sp>
        <p:nvSpPr>
          <p:cNvPr id="90" name="Google Shape;90;p18"/>
          <p:cNvSpPr/>
          <p:nvPr/>
        </p:nvSpPr>
        <p:spPr>
          <a:xfrm>
            <a:off x="-7240" y="695312"/>
            <a:ext cx="9177000" cy="276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ja"/>
              <a:t>‹#›</a:t>
            </a:fld>
            <a:endParaRPr/>
          </a:p>
        </p:txBody>
      </p:sp>
      <p:pic>
        <p:nvPicPr>
          <p:cNvPr id="92" name="Google Shape;92;p18"/>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93" name="Google Shape;93;p18"/>
          <p:cNvSpPr txBox="1"/>
          <p:nvPr/>
        </p:nvSpPr>
        <p:spPr>
          <a:xfrm>
            <a:off x="6862241" y="4734150"/>
            <a:ext cx="1068000" cy="32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sz="700" b="1">
                <a:solidFill>
                  <a:srgbClr val="32ACCA"/>
                </a:solidFill>
              </a:rPr>
              <a:t>BtoBマーケするなら</a:t>
            </a:r>
            <a:endParaRPr sz="700" b="1">
              <a:solidFill>
                <a:srgbClr val="32ACCA"/>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fo-keiyaku.hmup.jp/growthstep01_archive_for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fo-keiyaku.hmup.jp/__/download/66017716727aee137b4310fc/%E3%80%90%E3%82%B5%E3%83%B3%E3%83%95%E3%82%9A%E3%83%AB%E3%80%91%E6%88%90%E6%9E%9C%E3%82%B7%E3%83%9F%E3%83%A5%E3%83%AC%E3%83%BC%E3%82%B7%E3%83%A7%E3%83%B3%E3%82%B7%E3%83%BC%E3%83%88.xlsx?utime=1711372054"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fo-keiyaku.hmup.jp/growthstep02_archive_form"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9.jpg"/></Relationships>
</file>

<file path=ppt/slides/_rels/slide4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fo-keiyaku.hmup.jp/solutionmenu/articleproduct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ferret-one.com/blog/topiccluste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fo-keiyaku.hmup.jp/solutionmenu/wpproduction"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acul.co.jp/lab/examination-btob-site/"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hyperlink" Target="https://fo-keiyaku.hmup.jp/solutionmenu/interviewarticleproduction" TargetMode="Externa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本資料の使い方</a:t>
            </a:r>
            <a:endParaRPr/>
          </a:p>
        </p:txBody>
      </p:sp>
      <p:sp>
        <p:nvSpPr>
          <p:cNvPr id="99" name="Google Shape;99;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ja" sz="1400">
                <a:solidFill>
                  <a:srgbClr val="666666"/>
                </a:solidFill>
              </a:rPr>
              <a:t>・マーケティング施策を進める上で、</a:t>
            </a:r>
            <a:r>
              <a:rPr lang="ja" sz="1400" b="1">
                <a:solidFill>
                  <a:srgbClr val="666666"/>
                </a:solidFill>
              </a:rPr>
              <a:t>リソース（予算・人員）・社内の協力</a:t>
            </a:r>
            <a:r>
              <a:rPr lang="ja" sz="1400">
                <a:solidFill>
                  <a:srgbClr val="666666"/>
                </a:solidFill>
              </a:rPr>
              <a:t>などを得るための提案資料のサンプルです。半期・年間の規模でイメージをしています。</a:t>
            </a:r>
            <a:endParaRPr sz="1400">
              <a:solidFill>
                <a:srgbClr val="666666"/>
              </a:solidFill>
            </a:endParaRPr>
          </a:p>
          <a:p>
            <a:pPr marL="0" lvl="0" indent="0" algn="l" rtl="0">
              <a:spcBef>
                <a:spcPts val="1200"/>
              </a:spcBef>
              <a:spcAft>
                <a:spcPts val="0"/>
              </a:spcAft>
              <a:buNone/>
            </a:pPr>
            <a:r>
              <a:rPr lang="ja" sz="1400">
                <a:solidFill>
                  <a:srgbClr val="666666"/>
                </a:solidFill>
              </a:rPr>
              <a:t>・貴社それぞれの資料レイアウトに落とし込めるよう、本資料は以下、意図的に無地のレイアウトにしています</a:t>
            </a:r>
            <a:endParaRPr sz="1400">
              <a:solidFill>
                <a:srgbClr val="666666"/>
              </a:solidFill>
            </a:endParaRPr>
          </a:p>
          <a:p>
            <a:pPr marL="0" lvl="0" indent="0" algn="l" rtl="0">
              <a:spcBef>
                <a:spcPts val="1200"/>
              </a:spcBef>
              <a:spcAft>
                <a:spcPts val="0"/>
              </a:spcAft>
              <a:buNone/>
            </a:pPr>
            <a:r>
              <a:rPr lang="ja" sz="1400">
                <a:solidFill>
                  <a:srgbClr val="666666"/>
                </a:solidFill>
              </a:rPr>
              <a:t>・分かりやすい伝え順で</a:t>
            </a:r>
            <a:r>
              <a:rPr lang="ja" sz="1400" b="1">
                <a:solidFill>
                  <a:srgbClr val="666666"/>
                </a:solidFill>
              </a:rPr>
              <a:t>「これまでの数値振り返り→今後の目標→BtoBマーケティングの全体像・考え方→各施策の概要」</a:t>
            </a:r>
            <a:r>
              <a:rPr lang="ja" sz="1400">
                <a:solidFill>
                  <a:srgbClr val="666666"/>
                </a:solidFill>
              </a:rPr>
              <a:t>の順でフォーマットをご用意いたしました。</a:t>
            </a:r>
            <a:endParaRPr sz="1400">
              <a:solidFill>
                <a:srgbClr val="666666"/>
              </a:solidFill>
            </a:endParaRPr>
          </a:p>
          <a:p>
            <a:pPr marL="0" lvl="0" indent="0" algn="l" rtl="0">
              <a:spcBef>
                <a:spcPts val="1200"/>
              </a:spcBef>
              <a:spcAft>
                <a:spcPts val="0"/>
              </a:spcAft>
              <a:buNone/>
            </a:pPr>
            <a:r>
              <a:rPr lang="ja" sz="1400">
                <a:solidFill>
                  <a:srgbClr val="666666"/>
                </a:solidFill>
              </a:rPr>
              <a:t>・施策については必要な施策の部分のみ選択してください。</a:t>
            </a:r>
            <a:endParaRPr sz="1400">
              <a:solidFill>
                <a:srgbClr val="666666"/>
              </a:solidFill>
            </a:endParaRPr>
          </a:p>
          <a:p>
            <a:pPr marL="0" lvl="0" indent="0" algn="l" rtl="0">
              <a:spcBef>
                <a:spcPts val="1200"/>
              </a:spcBef>
              <a:spcAft>
                <a:spcPts val="0"/>
              </a:spcAft>
              <a:buNone/>
            </a:pPr>
            <a:r>
              <a:rPr lang="ja" sz="1400">
                <a:solidFill>
                  <a:srgbClr val="666666"/>
                </a:solidFill>
              </a:rPr>
              <a:t>・一部スライドの右上に、</a:t>
            </a:r>
            <a:r>
              <a:rPr lang="ja" sz="1400" b="1">
                <a:solidFill>
                  <a:srgbClr val="666666"/>
                </a:solidFill>
                <a:highlight>
                  <a:srgbClr val="D9D9D9"/>
                </a:highlight>
              </a:rPr>
              <a:t>【ポイント】</a:t>
            </a:r>
            <a:r>
              <a:rPr lang="ja" sz="1400">
                <a:solidFill>
                  <a:srgbClr val="666666"/>
                </a:solidFill>
              </a:rPr>
              <a:t>として各内容に関する補足情報を掲載しております。資料作成時に参照いただき、完成の際に削除いただければ幸いです。</a:t>
            </a:r>
            <a:endParaRPr sz="1400">
              <a:solidFill>
                <a:srgbClr val="666666"/>
              </a:solidFill>
            </a:endParaRPr>
          </a:p>
          <a:p>
            <a:pPr marL="0" lvl="0" indent="0" algn="l" rtl="0">
              <a:spcBef>
                <a:spcPts val="1200"/>
              </a:spcBef>
              <a:spcAft>
                <a:spcPts val="1200"/>
              </a:spcAft>
              <a:buNone/>
            </a:pPr>
            <a:r>
              <a:rPr lang="ja" sz="1400">
                <a:solidFill>
                  <a:srgbClr val="666666"/>
                </a:solidFill>
              </a:rPr>
              <a:t>・もし作成に躓いたり、ロジックに困ったときなどは貴社CS担当までお気軽にご相談ください。提案内容を一緒に考えていきましょう。</a:t>
            </a:r>
            <a:endParaRPr sz="1400">
              <a:solidFill>
                <a:srgbClr val="6666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売上高・利益の推移（グラフ例）</a:t>
            </a:r>
            <a:endParaRPr/>
          </a:p>
        </p:txBody>
      </p:sp>
      <p:pic>
        <p:nvPicPr>
          <p:cNvPr id="250" name="Google Shape;250;p28"/>
          <p:cNvPicPr preferRelativeResize="0"/>
          <p:nvPr/>
        </p:nvPicPr>
        <p:blipFill>
          <a:blip r:embed="rId3">
            <a:alphaModFix/>
          </a:blip>
          <a:stretch>
            <a:fillRect/>
          </a:stretch>
        </p:blipFill>
        <p:spPr>
          <a:xfrm>
            <a:off x="886375" y="1669550"/>
            <a:ext cx="7476451" cy="3289925"/>
          </a:xfrm>
          <a:prstGeom prst="rect">
            <a:avLst/>
          </a:prstGeom>
          <a:noFill/>
          <a:ln>
            <a:noFill/>
          </a:ln>
        </p:spPr>
      </p:pic>
      <p:sp>
        <p:nvSpPr>
          <p:cNvPr id="251" name="Google Shape;251;p28"/>
          <p:cNvSpPr txBox="1"/>
          <p:nvPr/>
        </p:nvSpPr>
        <p:spPr>
          <a:xfrm>
            <a:off x="961183" y="2096477"/>
            <a:ext cx="727800" cy="202200"/>
          </a:xfrm>
          <a:prstGeom prst="rect">
            <a:avLst/>
          </a:prstGeom>
          <a:noFill/>
          <a:ln>
            <a:noFill/>
          </a:ln>
        </p:spPr>
        <p:txBody>
          <a:bodyPr spcFirstLastPara="1" wrap="square" lIns="0" tIns="0" rIns="0" bIns="0" anchor="b" anchorCtr="0">
            <a:noAutofit/>
          </a:bodyPr>
          <a:lstStyle/>
          <a:p>
            <a:pPr marL="0" marR="0" lvl="0" indent="0" algn="l" rtl="0">
              <a:lnSpc>
                <a:spcPct val="110000"/>
              </a:lnSpc>
              <a:spcBef>
                <a:spcPts val="0"/>
              </a:spcBef>
              <a:spcAft>
                <a:spcPts val="0"/>
              </a:spcAft>
              <a:buClr>
                <a:srgbClr val="141414"/>
              </a:buClr>
              <a:buSzPts val="800"/>
              <a:buFont typeface="Arial"/>
              <a:buNone/>
            </a:pPr>
            <a:r>
              <a:rPr lang="ja" sz="700" b="0" i="0" u="none" strike="noStrike" cap="none">
                <a:solidFill>
                  <a:srgbClr val="141414"/>
                </a:solidFill>
                <a:latin typeface="Arial"/>
                <a:ea typeface="Arial"/>
                <a:cs typeface="Arial"/>
                <a:sym typeface="Arial"/>
              </a:rPr>
              <a:t>（百万円）</a:t>
            </a:r>
            <a:endParaRPr sz="700" b="0" i="0" u="none" strike="noStrike" cap="none">
              <a:solidFill>
                <a:srgbClr val="141414"/>
              </a:solidFill>
              <a:latin typeface="Arial"/>
              <a:ea typeface="Arial"/>
              <a:cs typeface="Arial"/>
              <a:sym typeface="Arial"/>
            </a:endParaRPr>
          </a:p>
        </p:txBody>
      </p:sp>
      <p:sp>
        <p:nvSpPr>
          <p:cNvPr id="252" name="Google Shape;252;p28"/>
          <p:cNvSpPr txBox="1"/>
          <p:nvPr/>
        </p:nvSpPr>
        <p:spPr>
          <a:xfrm>
            <a:off x="7471682" y="2096477"/>
            <a:ext cx="727800" cy="202200"/>
          </a:xfrm>
          <a:prstGeom prst="rect">
            <a:avLst/>
          </a:prstGeom>
          <a:noFill/>
          <a:ln>
            <a:noFill/>
          </a:ln>
        </p:spPr>
        <p:txBody>
          <a:bodyPr spcFirstLastPara="1" wrap="square" lIns="0" tIns="0" rIns="0" bIns="0" anchor="b" anchorCtr="0">
            <a:noAutofit/>
          </a:bodyPr>
          <a:lstStyle/>
          <a:p>
            <a:pPr marL="0" marR="0" lvl="0" indent="0" algn="r" rtl="0">
              <a:lnSpc>
                <a:spcPct val="110000"/>
              </a:lnSpc>
              <a:spcBef>
                <a:spcPts val="0"/>
              </a:spcBef>
              <a:spcAft>
                <a:spcPts val="0"/>
              </a:spcAft>
              <a:buNone/>
            </a:pPr>
            <a:r>
              <a:rPr lang="ja" sz="700">
                <a:solidFill>
                  <a:srgbClr val="141414"/>
                </a:solidFill>
                <a:latin typeface="M PLUS 1p"/>
                <a:ea typeface="M PLUS 1p"/>
                <a:cs typeface="M PLUS 1p"/>
                <a:sym typeface="M PLUS 1p"/>
              </a:rPr>
              <a:t>（百万円）</a:t>
            </a:r>
            <a:endParaRPr sz="700">
              <a:solidFill>
                <a:srgbClr val="141414"/>
              </a:solidFill>
              <a:latin typeface="M PLUS 1p"/>
              <a:ea typeface="M PLUS 1p"/>
              <a:cs typeface="M PLUS 1p"/>
              <a:sym typeface="M PLUS 1p"/>
            </a:endParaRPr>
          </a:p>
        </p:txBody>
      </p:sp>
      <p:sp>
        <p:nvSpPr>
          <p:cNvPr id="253" name="Google Shape;253;p28"/>
          <p:cNvSpPr txBox="1"/>
          <p:nvPr/>
        </p:nvSpPr>
        <p:spPr>
          <a:xfrm>
            <a:off x="1757651" y="3125525"/>
            <a:ext cx="6699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latin typeface="Arial"/>
                <a:ea typeface="Arial"/>
                <a:cs typeface="Arial"/>
                <a:sym typeface="Arial"/>
              </a:rPr>
              <a:t>3,322</a:t>
            </a:r>
            <a:endParaRPr sz="1000">
              <a:solidFill>
                <a:srgbClr val="141414"/>
              </a:solidFill>
            </a:endParaRPr>
          </a:p>
        </p:txBody>
      </p:sp>
      <p:sp>
        <p:nvSpPr>
          <p:cNvPr id="254" name="Google Shape;254;p28"/>
          <p:cNvSpPr txBox="1"/>
          <p:nvPr/>
        </p:nvSpPr>
        <p:spPr>
          <a:xfrm>
            <a:off x="5506803" y="2650750"/>
            <a:ext cx="7173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latin typeface="Arial"/>
                <a:ea typeface="Arial"/>
                <a:cs typeface="Arial"/>
                <a:sym typeface="Arial"/>
              </a:rPr>
              <a:t>4,659</a:t>
            </a:r>
            <a:endParaRPr sz="1000">
              <a:solidFill>
                <a:srgbClr val="141414"/>
              </a:solidFill>
            </a:endParaRPr>
          </a:p>
        </p:txBody>
      </p:sp>
      <p:sp>
        <p:nvSpPr>
          <p:cNvPr id="255" name="Google Shape;255;p28"/>
          <p:cNvSpPr txBox="1"/>
          <p:nvPr/>
        </p:nvSpPr>
        <p:spPr>
          <a:xfrm>
            <a:off x="2995872" y="2746500"/>
            <a:ext cx="6750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latin typeface="Arial"/>
                <a:ea typeface="Arial"/>
                <a:cs typeface="Arial"/>
                <a:sym typeface="Arial"/>
              </a:rPr>
              <a:t>4,386</a:t>
            </a:r>
            <a:endParaRPr sz="1000">
              <a:solidFill>
                <a:srgbClr val="141414"/>
              </a:solidFill>
            </a:endParaRPr>
          </a:p>
        </p:txBody>
      </p:sp>
      <p:sp>
        <p:nvSpPr>
          <p:cNvPr id="256" name="Google Shape;256;p28"/>
          <p:cNvSpPr txBox="1"/>
          <p:nvPr/>
        </p:nvSpPr>
        <p:spPr>
          <a:xfrm>
            <a:off x="6787526" y="2602975"/>
            <a:ext cx="6798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rgbClr val="141414"/>
              </a:buClr>
              <a:buSzPts val="1400"/>
              <a:buFont typeface="Arial"/>
              <a:buNone/>
            </a:pPr>
            <a:r>
              <a:rPr lang="ja" sz="1300" b="1" i="0" u="none" strike="noStrike" cap="none">
                <a:solidFill>
                  <a:srgbClr val="141414"/>
                </a:solidFill>
                <a:latin typeface="Arial"/>
                <a:ea typeface="Arial"/>
                <a:cs typeface="Arial"/>
                <a:sym typeface="Arial"/>
              </a:rPr>
              <a:t>4,770</a:t>
            </a:r>
            <a:endParaRPr sz="1000">
              <a:solidFill>
                <a:srgbClr val="141414"/>
              </a:solidFill>
            </a:endParaRPr>
          </a:p>
        </p:txBody>
      </p:sp>
      <p:sp>
        <p:nvSpPr>
          <p:cNvPr id="257" name="Google Shape;257;p28"/>
          <p:cNvSpPr txBox="1"/>
          <p:nvPr/>
        </p:nvSpPr>
        <p:spPr>
          <a:xfrm>
            <a:off x="4248926" y="2502900"/>
            <a:ext cx="6726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latin typeface="Arial"/>
                <a:ea typeface="Arial"/>
                <a:cs typeface="Arial"/>
                <a:sym typeface="Arial"/>
              </a:rPr>
              <a:t>5,066</a:t>
            </a:r>
            <a:endParaRPr sz="1000">
              <a:solidFill>
                <a:srgbClr val="141414"/>
              </a:solidFill>
            </a:endParaRPr>
          </a:p>
        </p:txBody>
      </p:sp>
      <p:sp>
        <p:nvSpPr>
          <p:cNvPr id="258" name="Google Shape;258;p28"/>
          <p:cNvSpPr txBox="1"/>
          <p:nvPr/>
        </p:nvSpPr>
        <p:spPr>
          <a:xfrm>
            <a:off x="155113" y="3299888"/>
            <a:ext cx="7656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ja" sz="1200" b="1">
                <a:solidFill>
                  <a:srgbClr val="073763"/>
                </a:solidFill>
              </a:rPr>
              <a:t>売上高</a:t>
            </a:r>
            <a:endParaRPr sz="1200" b="1">
              <a:solidFill>
                <a:srgbClr val="073763"/>
              </a:solidFill>
            </a:endParaRPr>
          </a:p>
        </p:txBody>
      </p:sp>
      <p:sp>
        <p:nvSpPr>
          <p:cNvPr id="259" name="Google Shape;259;p28"/>
          <p:cNvSpPr txBox="1"/>
          <p:nvPr/>
        </p:nvSpPr>
        <p:spPr>
          <a:xfrm>
            <a:off x="8224838" y="3299888"/>
            <a:ext cx="765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b="1">
                <a:solidFill>
                  <a:srgbClr val="073763"/>
                </a:solidFill>
              </a:rPr>
              <a:t>利益</a:t>
            </a:r>
            <a:endParaRPr sz="1200" b="1">
              <a:solidFill>
                <a:srgbClr val="073763"/>
              </a:solidFill>
            </a:endParaRPr>
          </a:p>
        </p:txBody>
      </p:sp>
      <p:cxnSp>
        <p:nvCxnSpPr>
          <p:cNvPr id="260" name="Google Shape;260;p28"/>
          <p:cNvCxnSpPr>
            <a:stCxn id="253" idx="0"/>
            <a:endCxn id="256" idx="0"/>
          </p:cNvCxnSpPr>
          <p:nvPr/>
        </p:nvCxnSpPr>
        <p:spPr>
          <a:xfrm rot="-5400000">
            <a:off x="4348751" y="346775"/>
            <a:ext cx="522600" cy="5034900"/>
          </a:xfrm>
          <a:prstGeom prst="bentConnector3">
            <a:avLst>
              <a:gd name="adj1" fmla="val 145556"/>
            </a:avLst>
          </a:prstGeom>
          <a:noFill/>
          <a:ln w="28575" cap="flat" cmpd="sng">
            <a:solidFill>
              <a:srgbClr val="2EC4C8"/>
            </a:solidFill>
            <a:prstDash val="solid"/>
            <a:round/>
            <a:headEnd type="none" w="med" len="med"/>
            <a:tailEnd type="triangle" w="med" len="med"/>
          </a:ln>
        </p:spPr>
      </p:cxnSp>
      <p:sp>
        <p:nvSpPr>
          <p:cNvPr id="261" name="Google Shape;261;p28"/>
          <p:cNvSpPr/>
          <p:nvPr/>
        </p:nvSpPr>
        <p:spPr>
          <a:xfrm>
            <a:off x="4142900" y="2020275"/>
            <a:ext cx="882300" cy="483900"/>
          </a:xfrm>
          <a:prstGeom prst="rect">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2100" b="1">
                <a:solidFill>
                  <a:srgbClr val="2EC4C8"/>
                </a:solidFill>
                <a:latin typeface="Arial"/>
                <a:ea typeface="Arial"/>
                <a:cs typeface="Arial"/>
                <a:sym typeface="Arial"/>
              </a:rPr>
              <a:t>+</a:t>
            </a:r>
            <a:r>
              <a:rPr lang="ja" sz="2400" b="1">
                <a:solidFill>
                  <a:srgbClr val="2EC4C8"/>
                </a:solidFill>
                <a:latin typeface="Arial"/>
                <a:ea typeface="Arial"/>
                <a:cs typeface="Arial"/>
                <a:sym typeface="Arial"/>
              </a:rPr>
              <a:t>00</a:t>
            </a:r>
            <a:r>
              <a:rPr lang="ja" sz="1600" b="1">
                <a:solidFill>
                  <a:srgbClr val="2EC4C8"/>
                </a:solidFill>
                <a:latin typeface="Arial"/>
                <a:ea typeface="Arial"/>
                <a:cs typeface="Arial"/>
                <a:sym typeface="Arial"/>
              </a:rPr>
              <a:t>%</a:t>
            </a:r>
            <a:endParaRPr sz="2500" b="1">
              <a:solidFill>
                <a:srgbClr val="2EC4C8"/>
              </a:solidFill>
              <a:latin typeface="Arial"/>
              <a:ea typeface="Arial"/>
              <a:cs typeface="Arial"/>
              <a:sym typeface="Arial"/>
            </a:endParaRPr>
          </a:p>
        </p:txBody>
      </p:sp>
      <p:sp>
        <p:nvSpPr>
          <p:cNvPr id="262" name="Google Shape;262;p28"/>
          <p:cNvSpPr/>
          <p:nvPr/>
        </p:nvSpPr>
        <p:spPr>
          <a:xfrm>
            <a:off x="4142900" y="2099775"/>
            <a:ext cx="882300" cy="369300"/>
          </a:xfrm>
          <a:prstGeom prst="rect">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 sz="2100" b="1">
                <a:solidFill>
                  <a:srgbClr val="2EC4C8"/>
                </a:solidFill>
                <a:latin typeface="Arial"/>
                <a:ea typeface="Arial"/>
                <a:cs typeface="Arial"/>
                <a:sym typeface="Arial"/>
              </a:rPr>
              <a:t>+</a:t>
            </a:r>
            <a:r>
              <a:rPr lang="ja" sz="2400" b="1">
                <a:solidFill>
                  <a:srgbClr val="2EC4C8"/>
                </a:solidFill>
                <a:latin typeface="Arial"/>
                <a:ea typeface="Arial"/>
                <a:cs typeface="Arial"/>
                <a:sym typeface="Arial"/>
              </a:rPr>
              <a:t>00</a:t>
            </a:r>
            <a:r>
              <a:rPr lang="ja" sz="1600" b="1">
                <a:solidFill>
                  <a:srgbClr val="2EC4C8"/>
                </a:solidFill>
                <a:latin typeface="Arial"/>
                <a:ea typeface="Arial"/>
                <a:cs typeface="Arial"/>
                <a:sym typeface="Arial"/>
              </a:rPr>
              <a:t>%</a:t>
            </a:r>
            <a:endParaRPr sz="2500" b="1">
              <a:solidFill>
                <a:srgbClr val="2EC4C8"/>
              </a:solidFill>
              <a:latin typeface="Arial"/>
              <a:ea typeface="Arial"/>
              <a:cs typeface="Arial"/>
              <a:sym typeface="Arial"/>
            </a:endParaRPr>
          </a:p>
        </p:txBody>
      </p:sp>
      <p:sp>
        <p:nvSpPr>
          <p:cNvPr id="263" name="Google Shape;263;p28"/>
          <p:cNvSpPr txBox="1"/>
          <p:nvPr/>
        </p:nvSpPr>
        <p:spPr>
          <a:xfrm>
            <a:off x="1742851" y="3775200"/>
            <a:ext cx="6699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rPr>
              <a:t>454</a:t>
            </a:r>
            <a:endParaRPr sz="1000">
              <a:solidFill>
                <a:srgbClr val="141414"/>
              </a:solidFill>
            </a:endParaRPr>
          </a:p>
        </p:txBody>
      </p:sp>
      <p:sp>
        <p:nvSpPr>
          <p:cNvPr id="264" name="Google Shape;264;p28"/>
          <p:cNvSpPr txBox="1"/>
          <p:nvPr/>
        </p:nvSpPr>
        <p:spPr>
          <a:xfrm>
            <a:off x="2998426" y="3299900"/>
            <a:ext cx="6699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rPr>
              <a:t>905</a:t>
            </a:r>
            <a:endParaRPr sz="1000">
              <a:solidFill>
                <a:srgbClr val="141414"/>
              </a:solidFill>
            </a:endParaRPr>
          </a:p>
        </p:txBody>
      </p:sp>
      <p:sp>
        <p:nvSpPr>
          <p:cNvPr id="265" name="Google Shape;265;p28"/>
          <p:cNvSpPr txBox="1"/>
          <p:nvPr/>
        </p:nvSpPr>
        <p:spPr>
          <a:xfrm>
            <a:off x="4271351" y="3299900"/>
            <a:ext cx="6699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rPr>
              <a:t>1,300</a:t>
            </a:r>
            <a:endParaRPr sz="1000">
              <a:solidFill>
                <a:srgbClr val="141414"/>
              </a:solidFill>
            </a:endParaRPr>
          </a:p>
        </p:txBody>
      </p:sp>
      <p:sp>
        <p:nvSpPr>
          <p:cNvPr id="266" name="Google Shape;266;p28"/>
          <p:cNvSpPr txBox="1"/>
          <p:nvPr/>
        </p:nvSpPr>
        <p:spPr>
          <a:xfrm>
            <a:off x="5522101" y="3521925"/>
            <a:ext cx="6699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rPr>
              <a:t>1,050</a:t>
            </a:r>
            <a:endParaRPr sz="1000">
              <a:solidFill>
                <a:srgbClr val="141414"/>
              </a:solidFill>
            </a:endParaRPr>
          </a:p>
        </p:txBody>
      </p:sp>
      <p:sp>
        <p:nvSpPr>
          <p:cNvPr id="267" name="Google Shape;267;p28"/>
          <p:cNvSpPr txBox="1"/>
          <p:nvPr/>
        </p:nvSpPr>
        <p:spPr>
          <a:xfrm>
            <a:off x="7053276" y="3521925"/>
            <a:ext cx="669900" cy="2880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None/>
            </a:pPr>
            <a:r>
              <a:rPr lang="ja" sz="1300" b="1">
                <a:solidFill>
                  <a:srgbClr val="141414"/>
                </a:solidFill>
              </a:rPr>
              <a:t>872</a:t>
            </a:r>
            <a:endParaRPr sz="1000">
              <a:solidFill>
                <a:srgbClr val="141414"/>
              </a:solidFill>
            </a:endParaRPr>
          </a:p>
        </p:txBody>
      </p:sp>
      <p:sp>
        <p:nvSpPr>
          <p:cNvPr id="268" name="Google Shape;268;p28"/>
          <p:cNvSpPr/>
          <p:nvPr/>
        </p:nvSpPr>
        <p:spPr>
          <a:xfrm>
            <a:off x="2951950" y="1292538"/>
            <a:ext cx="3240000" cy="309600"/>
          </a:xfrm>
          <a:prstGeom prst="parallelogram">
            <a:avLst>
              <a:gd name="adj" fmla="val 0"/>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073763"/>
                </a:solidFill>
              </a:rPr>
              <a:t>売上高・利益の推移</a:t>
            </a:r>
            <a:endParaRPr sz="1200" b="1">
              <a:solidFill>
                <a:srgbClr val="07376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前期重点テーマ（記入例）</a:t>
            </a:r>
            <a:endParaRPr/>
          </a:p>
        </p:txBody>
      </p:sp>
      <p:sp>
        <p:nvSpPr>
          <p:cNvPr id="274" name="Google Shape;274;p29"/>
          <p:cNvSpPr/>
          <p:nvPr/>
        </p:nvSpPr>
        <p:spPr>
          <a:xfrm>
            <a:off x="387000" y="1396276"/>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275" name="Google Shape;275;p29"/>
          <p:cNvSpPr/>
          <p:nvPr/>
        </p:nvSpPr>
        <p:spPr>
          <a:xfrm>
            <a:off x="387000" y="1396275"/>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b="1">
              <a:solidFill>
                <a:srgbClr val="FFFFFF"/>
              </a:solidFill>
            </a:endParaRPr>
          </a:p>
        </p:txBody>
      </p:sp>
      <p:sp>
        <p:nvSpPr>
          <p:cNvPr id="276" name="Google Shape;276;p29"/>
          <p:cNvSpPr txBox="1"/>
          <p:nvPr/>
        </p:nvSpPr>
        <p:spPr>
          <a:xfrm>
            <a:off x="1449400" y="1540325"/>
            <a:ext cx="50958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b="1">
                <a:solidFill>
                  <a:srgbClr val="073763"/>
                </a:solidFill>
              </a:rPr>
              <a:t>営業パイプラインの仕組み構築</a:t>
            </a:r>
            <a:endParaRPr sz="1100" b="1">
              <a:solidFill>
                <a:srgbClr val="073763"/>
              </a:solidFill>
            </a:endParaRPr>
          </a:p>
        </p:txBody>
      </p:sp>
      <p:sp>
        <p:nvSpPr>
          <p:cNvPr id="277" name="Google Shape;277;p29"/>
          <p:cNvSpPr txBox="1"/>
          <p:nvPr/>
        </p:nvSpPr>
        <p:spPr>
          <a:xfrm>
            <a:off x="1449385" y="1771788"/>
            <a:ext cx="69831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endParaRPr sz="1100">
              <a:solidFill>
                <a:srgbClr val="000000"/>
              </a:solidFill>
            </a:endParaRPr>
          </a:p>
        </p:txBody>
      </p:sp>
      <p:sp>
        <p:nvSpPr>
          <p:cNvPr id="278" name="Google Shape;278;p29"/>
          <p:cNvSpPr/>
          <p:nvPr/>
        </p:nvSpPr>
        <p:spPr>
          <a:xfrm>
            <a:off x="387000" y="2322807"/>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279" name="Google Shape;279;p29"/>
          <p:cNvSpPr/>
          <p:nvPr/>
        </p:nvSpPr>
        <p:spPr>
          <a:xfrm>
            <a:off x="387000" y="2322807"/>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b="1">
              <a:solidFill>
                <a:srgbClr val="FFFFFF"/>
              </a:solidFill>
            </a:endParaRPr>
          </a:p>
        </p:txBody>
      </p:sp>
      <p:sp>
        <p:nvSpPr>
          <p:cNvPr id="280" name="Google Shape;280;p29"/>
          <p:cNvSpPr txBox="1"/>
          <p:nvPr/>
        </p:nvSpPr>
        <p:spPr>
          <a:xfrm>
            <a:off x="1449400" y="2466850"/>
            <a:ext cx="48675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b="1">
                <a:solidFill>
                  <a:srgbClr val="073763"/>
                </a:solidFill>
              </a:rPr>
              <a:t>新しい販路の開拓</a:t>
            </a:r>
            <a:endParaRPr b="1">
              <a:solidFill>
                <a:srgbClr val="073763"/>
              </a:solidFill>
            </a:endParaRPr>
          </a:p>
        </p:txBody>
      </p:sp>
      <p:sp>
        <p:nvSpPr>
          <p:cNvPr id="281" name="Google Shape;281;p29"/>
          <p:cNvSpPr txBox="1"/>
          <p:nvPr/>
        </p:nvSpPr>
        <p:spPr>
          <a:xfrm>
            <a:off x="1449399" y="2698325"/>
            <a:ext cx="42165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endParaRPr sz="1100"/>
          </a:p>
        </p:txBody>
      </p:sp>
      <p:sp>
        <p:nvSpPr>
          <p:cNvPr id="282" name="Google Shape;282;p29"/>
          <p:cNvSpPr/>
          <p:nvPr/>
        </p:nvSpPr>
        <p:spPr>
          <a:xfrm>
            <a:off x="387000" y="3269241"/>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283" name="Google Shape;283;p29"/>
          <p:cNvSpPr/>
          <p:nvPr/>
        </p:nvSpPr>
        <p:spPr>
          <a:xfrm>
            <a:off x="387000" y="3269241"/>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b="1">
              <a:solidFill>
                <a:srgbClr val="FFFFFF"/>
              </a:solidFill>
            </a:endParaRPr>
          </a:p>
        </p:txBody>
      </p:sp>
      <p:sp>
        <p:nvSpPr>
          <p:cNvPr id="284" name="Google Shape;284;p29"/>
          <p:cNvSpPr txBox="1"/>
          <p:nvPr/>
        </p:nvSpPr>
        <p:spPr>
          <a:xfrm>
            <a:off x="1449385" y="3644757"/>
            <a:ext cx="69831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endParaRPr sz="1100"/>
          </a:p>
        </p:txBody>
      </p:sp>
      <p:sp>
        <p:nvSpPr>
          <p:cNvPr id="285" name="Google Shape;285;p29"/>
          <p:cNvSpPr txBox="1"/>
          <p:nvPr/>
        </p:nvSpPr>
        <p:spPr>
          <a:xfrm>
            <a:off x="1449400" y="3409250"/>
            <a:ext cx="70794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b="1">
                <a:solidFill>
                  <a:srgbClr val="073763"/>
                </a:solidFill>
              </a:rPr>
              <a:t>商談化・受注に寄与するコンテンツの生産</a:t>
            </a:r>
            <a:endParaRPr b="1">
              <a:solidFill>
                <a:srgbClr val="07376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前期重点テーマ（記入例）</a:t>
            </a:r>
            <a:endParaRPr/>
          </a:p>
        </p:txBody>
      </p:sp>
      <p:sp>
        <p:nvSpPr>
          <p:cNvPr id="291" name="Google Shape;291;p30"/>
          <p:cNvSpPr/>
          <p:nvPr/>
        </p:nvSpPr>
        <p:spPr>
          <a:xfrm>
            <a:off x="387000" y="1396276"/>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292" name="Google Shape;292;p30"/>
          <p:cNvSpPr/>
          <p:nvPr/>
        </p:nvSpPr>
        <p:spPr>
          <a:xfrm>
            <a:off x="387000" y="1396275"/>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 sz="2700" b="1">
                <a:solidFill>
                  <a:srgbClr val="FFFFFF"/>
                </a:solidFill>
              </a:rPr>
              <a:t>◯</a:t>
            </a:r>
            <a:endParaRPr sz="2700" b="1">
              <a:solidFill>
                <a:srgbClr val="FFFFFF"/>
              </a:solidFill>
            </a:endParaRPr>
          </a:p>
        </p:txBody>
      </p:sp>
      <p:sp>
        <p:nvSpPr>
          <p:cNvPr id="293" name="Google Shape;293;p30"/>
          <p:cNvSpPr txBox="1"/>
          <p:nvPr/>
        </p:nvSpPr>
        <p:spPr>
          <a:xfrm>
            <a:off x="1449400" y="1540325"/>
            <a:ext cx="50958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b="1">
                <a:solidFill>
                  <a:srgbClr val="073763"/>
                </a:solidFill>
              </a:rPr>
              <a:t>営業パイプラインの仕組み構築</a:t>
            </a:r>
            <a:endParaRPr sz="1100" b="1">
              <a:solidFill>
                <a:srgbClr val="073763"/>
              </a:solidFill>
            </a:endParaRPr>
          </a:p>
        </p:txBody>
      </p:sp>
      <p:sp>
        <p:nvSpPr>
          <p:cNvPr id="294" name="Google Shape;294;p30"/>
          <p:cNvSpPr txBox="1"/>
          <p:nvPr/>
        </p:nvSpPr>
        <p:spPr>
          <a:xfrm>
            <a:off x="1449385" y="1771788"/>
            <a:ext cx="69831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sz="1100"/>
              <a:t>SFA・CRMの導入により、営業管理の仕組み化が進んだ</a:t>
            </a:r>
            <a:endParaRPr sz="1100">
              <a:solidFill>
                <a:srgbClr val="000000"/>
              </a:solidFill>
            </a:endParaRPr>
          </a:p>
        </p:txBody>
      </p:sp>
      <p:sp>
        <p:nvSpPr>
          <p:cNvPr id="295" name="Google Shape;295;p30"/>
          <p:cNvSpPr/>
          <p:nvPr/>
        </p:nvSpPr>
        <p:spPr>
          <a:xfrm>
            <a:off x="387000" y="2322807"/>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296" name="Google Shape;296;p30"/>
          <p:cNvSpPr/>
          <p:nvPr/>
        </p:nvSpPr>
        <p:spPr>
          <a:xfrm>
            <a:off x="387000" y="2322807"/>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 sz="2700" b="1">
                <a:solidFill>
                  <a:srgbClr val="FFFFFF"/>
                </a:solidFill>
              </a:rPr>
              <a:t>✕</a:t>
            </a:r>
            <a:endParaRPr sz="2700" b="1">
              <a:solidFill>
                <a:srgbClr val="FFFFFF"/>
              </a:solidFill>
            </a:endParaRPr>
          </a:p>
        </p:txBody>
      </p:sp>
      <p:sp>
        <p:nvSpPr>
          <p:cNvPr id="297" name="Google Shape;297;p30"/>
          <p:cNvSpPr txBox="1"/>
          <p:nvPr/>
        </p:nvSpPr>
        <p:spPr>
          <a:xfrm>
            <a:off x="1449400" y="2466850"/>
            <a:ext cx="48675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b="1">
                <a:solidFill>
                  <a:srgbClr val="073763"/>
                </a:solidFill>
              </a:rPr>
              <a:t>新しい販路の開拓</a:t>
            </a:r>
            <a:endParaRPr b="1">
              <a:solidFill>
                <a:srgbClr val="073763"/>
              </a:solidFill>
            </a:endParaRPr>
          </a:p>
        </p:txBody>
      </p:sp>
      <p:sp>
        <p:nvSpPr>
          <p:cNvPr id="298" name="Google Shape;298;p30"/>
          <p:cNvSpPr txBox="1"/>
          <p:nvPr/>
        </p:nvSpPr>
        <p:spPr>
          <a:xfrm>
            <a:off x="1449399" y="2698325"/>
            <a:ext cx="42165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sz="1100">
                <a:solidFill>
                  <a:schemeClr val="dk1"/>
                </a:solidFill>
              </a:rPr>
              <a:t>広告にチャレンジするも、想定した成果にはならず</a:t>
            </a:r>
            <a:endParaRPr sz="1100"/>
          </a:p>
        </p:txBody>
      </p:sp>
      <p:sp>
        <p:nvSpPr>
          <p:cNvPr id="299" name="Google Shape;299;p30"/>
          <p:cNvSpPr/>
          <p:nvPr/>
        </p:nvSpPr>
        <p:spPr>
          <a:xfrm>
            <a:off x="387000" y="3269241"/>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300" name="Google Shape;300;p30"/>
          <p:cNvSpPr/>
          <p:nvPr/>
        </p:nvSpPr>
        <p:spPr>
          <a:xfrm>
            <a:off x="387000" y="3269241"/>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 sz="2700" b="1">
                <a:solidFill>
                  <a:srgbClr val="FFFFFF"/>
                </a:solidFill>
              </a:rPr>
              <a:t>△</a:t>
            </a:r>
            <a:endParaRPr sz="2700" b="1">
              <a:solidFill>
                <a:srgbClr val="FFFFFF"/>
              </a:solidFill>
            </a:endParaRPr>
          </a:p>
        </p:txBody>
      </p:sp>
      <p:sp>
        <p:nvSpPr>
          <p:cNvPr id="301" name="Google Shape;301;p30"/>
          <p:cNvSpPr txBox="1"/>
          <p:nvPr/>
        </p:nvSpPr>
        <p:spPr>
          <a:xfrm>
            <a:off x="1449385" y="3644757"/>
            <a:ext cx="69831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sz="1100">
                <a:solidFill>
                  <a:schemeClr val="dk1"/>
                </a:solidFill>
              </a:rPr>
              <a:t>コンテンツを営業同士で使えるようにはなったが、リード獲得への貢献はまだできていない</a:t>
            </a:r>
            <a:endParaRPr sz="1100"/>
          </a:p>
        </p:txBody>
      </p:sp>
      <p:sp>
        <p:nvSpPr>
          <p:cNvPr id="302" name="Google Shape;302;p30"/>
          <p:cNvSpPr txBox="1"/>
          <p:nvPr/>
        </p:nvSpPr>
        <p:spPr>
          <a:xfrm>
            <a:off x="1449400" y="3409250"/>
            <a:ext cx="70794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b="1">
                <a:solidFill>
                  <a:srgbClr val="073763"/>
                </a:solidFill>
              </a:rPr>
              <a:t>商談化・受注に寄与するコンテンツの生産</a:t>
            </a:r>
            <a:endParaRPr b="1">
              <a:solidFill>
                <a:srgbClr val="07376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現状の課題</a:t>
            </a:r>
            <a:endParaRPr/>
          </a:p>
        </p:txBody>
      </p:sp>
      <p:sp>
        <p:nvSpPr>
          <p:cNvPr id="308" name="Google Shape;308;p31"/>
          <p:cNvSpPr txBox="1"/>
          <p:nvPr/>
        </p:nvSpPr>
        <p:spPr>
          <a:xfrm>
            <a:off x="624325" y="1274825"/>
            <a:ext cx="7833000" cy="437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600">
                <a:solidFill>
                  <a:srgbClr val="1C4587"/>
                </a:solidFill>
              </a:rPr>
              <a:t>◼︎事業課題</a:t>
            </a:r>
            <a:endParaRPr sz="1600">
              <a:solidFill>
                <a:srgbClr val="1C4587"/>
              </a:solidFill>
            </a:endParaRPr>
          </a:p>
        </p:txBody>
      </p:sp>
      <p:sp>
        <p:nvSpPr>
          <p:cNvPr id="309" name="Google Shape;309;p31"/>
          <p:cNvSpPr txBox="1"/>
          <p:nvPr/>
        </p:nvSpPr>
        <p:spPr>
          <a:xfrm>
            <a:off x="688675" y="1655825"/>
            <a:ext cx="7539900" cy="12900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300">
                <a:solidFill>
                  <a:srgbClr val="073763"/>
                </a:solidFill>
              </a:rPr>
              <a:t>・（記入例）既存顧客からの売上が頭打ち、新規顧客開拓が急務に</a:t>
            </a:r>
            <a:endParaRPr sz="1300">
              <a:solidFill>
                <a:srgbClr val="073763"/>
              </a:solidFill>
            </a:endParaRPr>
          </a:p>
          <a:p>
            <a:pPr marL="0" lvl="0" indent="0" algn="l" rtl="0">
              <a:lnSpc>
                <a:spcPct val="150000"/>
              </a:lnSpc>
              <a:spcBef>
                <a:spcPts val="0"/>
              </a:spcBef>
              <a:spcAft>
                <a:spcPts val="0"/>
              </a:spcAft>
              <a:buNone/>
            </a:pPr>
            <a:r>
              <a:rPr lang="ja" sz="1300">
                <a:solidFill>
                  <a:srgbClr val="073763"/>
                </a:solidFill>
              </a:rPr>
              <a:t>・（記入例）Webサイトの活用最大化や、営業のDX化などの必要性を感じている</a:t>
            </a:r>
            <a:endParaRPr sz="1300">
              <a:solidFill>
                <a:srgbClr val="073763"/>
              </a:solidFill>
            </a:endParaRPr>
          </a:p>
        </p:txBody>
      </p:sp>
      <p:sp>
        <p:nvSpPr>
          <p:cNvPr id="310" name="Google Shape;310;p31"/>
          <p:cNvSpPr txBox="1"/>
          <p:nvPr/>
        </p:nvSpPr>
        <p:spPr>
          <a:xfrm>
            <a:off x="624325" y="2341625"/>
            <a:ext cx="7833000" cy="437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600">
                <a:solidFill>
                  <a:srgbClr val="1C4587"/>
                </a:solidFill>
              </a:rPr>
              <a:t>◼︎マーケ課題</a:t>
            </a:r>
            <a:endParaRPr sz="1600">
              <a:solidFill>
                <a:srgbClr val="1C4587"/>
              </a:solidFill>
            </a:endParaRPr>
          </a:p>
        </p:txBody>
      </p:sp>
      <p:sp>
        <p:nvSpPr>
          <p:cNvPr id="311" name="Google Shape;311;p31"/>
          <p:cNvSpPr txBox="1"/>
          <p:nvPr/>
        </p:nvSpPr>
        <p:spPr>
          <a:xfrm>
            <a:off x="688675" y="2722625"/>
            <a:ext cx="7833000" cy="1619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300">
                <a:solidFill>
                  <a:srgbClr val="073763"/>
                </a:solidFill>
              </a:rPr>
              <a:t>・（記入例）現状、Webサイト経由の問い合わせは少なく、商談にも繋がっていない</a:t>
            </a:r>
            <a:endParaRPr sz="1300">
              <a:solidFill>
                <a:srgbClr val="073763"/>
              </a:solidFill>
            </a:endParaRPr>
          </a:p>
          <a:p>
            <a:pPr marL="0" lvl="0" indent="0" algn="l" rtl="0">
              <a:lnSpc>
                <a:spcPct val="150000"/>
              </a:lnSpc>
              <a:spcBef>
                <a:spcPts val="0"/>
              </a:spcBef>
              <a:spcAft>
                <a:spcPts val="0"/>
              </a:spcAft>
              <a:buNone/>
            </a:pPr>
            <a:r>
              <a:rPr lang="ja" sz="1300">
                <a:solidFill>
                  <a:srgbClr val="073763"/>
                </a:solidFill>
              </a:rPr>
              <a:t>・（記入例）データ分析できる仕組みになっていないので、顧客ニーズも特定できていない</a:t>
            </a:r>
            <a:endParaRPr sz="1300">
              <a:solidFill>
                <a:srgbClr val="073763"/>
              </a:solidFill>
            </a:endParaRPr>
          </a:p>
          <a:p>
            <a:pPr marL="0" lvl="0" indent="0" algn="l" rtl="0">
              <a:lnSpc>
                <a:spcPct val="150000"/>
              </a:lnSpc>
              <a:spcBef>
                <a:spcPts val="0"/>
              </a:spcBef>
              <a:spcAft>
                <a:spcPts val="0"/>
              </a:spcAft>
              <a:buNone/>
            </a:pPr>
            <a:r>
              <a:rPr lang="ja" sz="1300">
                <a:solidFill>
                  <a:srgbClr val="073763"/>
                </a:solidFill>
              </a:rPr>
              <a:t>・（記入例）サイトの情報構造が分かりにくく、デザインも古いと感じている</a:t>
            </a:r>
            <a:endParaRPr sz="1300">
              <a:solidFill>
                <a:srgbClr val="073763"/>
              </a:solidFill>
            </a:endParaRPr>
          </a:p>
          <a:p>
            <a:pPr marL="0" lvl="0" indent="0" algn="l" rtl="0">
              <a:lnSpc>
                <a:spcPct val="150000"/>
              </a:lnSpc>
              <a:spcBef>
                <a:spcPts val="0"/>
              </a:spcBef>
              <a:spcAft>
                <a:spcPts val="0"/>
              </a:spcAft>
              <a:buNone/>
            </a:pPr>
            <a:r>
              <a:rPr lang="ja" sz="1300">
                <a:solidFill>
                  <a:srgbClr val="073763"/>
                </a:solidFill>
              </a:rPr>
              <a:t>・（記入例）WordPressを使っているが、操作できるメンバーが限られており情報更新や施策実行のスピードが遅い</a:t>
            </a:r>
            <a:endParaRPr sz="1300">
              <a:solidFill>
                <a:srgbClr val="07376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14</a:t>
            </a:fld>
            <a:endParaRPr/>
          </a:p>
        </p:txBody>
      </p:sp>
      <p:sp>
        <p:nvSpPr>
          <p:cNvPr id="317" name="Google Shape;317;p3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ja" sz="2500" b="1">
                <a:solidFill>
                  <a:srgbClr val="000000"/>
                </a:solidFill>
              </a:rPr>
              <a:t>営業・マーケ目標について</a:t>
            </a:r>
            <a:endParaRPr sz="2500" b="1">
              <a:solidFill>
                <a:srgbClr val="000000"/>
              </a:solidFill>
            </a:endParaRPr>
          </a:p>
          <a:p>
            <a:pPr marL="0" lvl="0" indent="0" algn="ctr" rtl="0">
              <a:spcBef>
                <a:spcPts val="0"/>
              </a:spcBef>
              <a:spcAft>
                <a:spcPts val="0"/>
              </a:spcAft>
              <a:buClr>
                <a:schemeClr val="dk1"/>
              </a:buClr>
              <a:buSzPts val="1100"/>
              <a:buFont typeface="Arial"/>
              <a:buNone/>
            </a:pPr>
            <a:endParaRPr sz="2500" b="1">
              <a:solidFill>
                <a:srgbClr val="000000"/>
              </a:solidFill>
            </a:endParaRPr>
          </a:p>
        </p:txBody>
      </p:sp>
      <p:sp>
        <p:nvSpPr>
          <p:cNvPr id="318" name="Google Shape;318;p3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目的・目標</a:t>
            </a:r>
            <a:endParaRPr/>
          </a:p>
        </p:txBody>
      </p:sp>
      <p:sp>
        <p:nvSpPr>
          <p:cNvPr id="324" name="Google Shape;324;p33"/>
          <p:cNvSpPr txBox="1"/>
          <p:nvPr/>
        </p:nvSpPr>
        <p:spPr>
          <a:xfrm>
            <a:off x="624325" y="2570225"/>
            <a:ext cx="7833000" cy="437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600">
                <a:solidFill>
                  <a:srgbClr val="1C4587"/>
                </a:solidFill>
              </a:rPr>
              <a:t>◼︎成果目標</a:t>
            </a:r>
            <a:endParaRPr sz="1600">
              <a:solidFill>
                <a:srgbClr val="1C4587"/>
              </a:solidFill>
            </a:endParaRPr>
          </a:p>
        </p:txBody>
      </p:sp>
      <p:sp>
        <p:nvSpPr>
          <p:cNvPr id="325" name="Google Shape;325;p33"/>
          <p:cNvSpPr txBox="1"/>
          <p:nvPr/>
        </p:nvSpPr>
        <p:spPr>
          <a:xfrm>
            <a:off x="688675" y="2951225"/>
            <a:ext cx="7539900" cy="437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a:solidFill>
                  <a:srgbClr val="073763"/>
                </a:solidFill>
              </a:rPr>
              <a:t>・（記入例）今年度中に月間</a:t>
            </a:r>
            <a:r>
              <a:rPr lang="ja" sz="1200">
                <a:solidFill>
                  <a:srgbClr val="073763"/>
                </a:solidFill>
              </a:rPr>
              <a:t>○ ○</a:t>
            </a:r>
            <a:r>
              <a:rPr lang="ja">
                <a:solidFill>
                  <a:srgbClr val="073763"/>
                </a:solidFill>
              </a:rPr>
              <a:t>件の新規リード獲得</a:t>
            </a:r>
            <a:endParaRPr>
              <a:solidFill>
                <a:srgbClr val="073763"/>
              </a:solidFill>
            </a:endParaRPr>
          </a:p>
        </p:txBody>
      </p:sp>
      <p:sp>
        <p:nvSpPr>
          <p:cNvPr id="326" name="Google Shape;326;p33"/>
          <p:cNvSpPr txBox="1"/>
          <p:nvPr/>
        </p:nvSpPr>
        <p:spPr>
          <a:xfrm>
            <a:off x="624325" y="3484625"/>
            <a:ext cx="7833000" cy="437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600">
                <a:solidFill>
                  <a:srgbClr val="1C4587"/>
                </a:solidFill>
              </a:rPr>
              <a:t>◼︎状態目標</a:t>
            </a:r>
            <a:endParaRPr sz="1600">
              <a:solidFill>
                <a:srgbClr val="1C4587"/>
              </a:solidFill>
            </a:endParaRPr>
          </a:p>
        </p:txBody>
      </p:sp>
      <p:sp>
        <p:nvSpPr>
          <p:cNvPr id="327" name="Google Shape;327;p33"/>
          <p:cNvSpPr txBox="1"/>
          <p:nvPr/>
        </p:nvSpPr>
        <p:spPr>
          <a:xfrm>
            <a:off x="688675" y="3865625"/>
            <a:ext cx="7539900" cy="7293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a:solidFill>
                  <a:srgbClr val="073763"/>
                </a:solidFill>
              </a:rPr>
              <a:t>・（記入例）担当者自身でサイトを更新できる状態</a:t>
            </a:r>
            <a:endParaRPr>
              <a:solidFill>
                <a:srgbClr val="073763"/>
              </a:solidFill>
            </a:endParaRPr>
          </a:p>
          <a:p>
            <a:pPr marL="0" lvl="0" indent="0" algn="l" rtl="0">
              <a:lnSpc>
                <a:spcPct val="150000"/>
              </a:lnSpc>
              <a:spcBef>
                <a:spcPts val="0"/>
              </a:spcBef>
              <a:spcAft>
                <a:spcPts val="0"/>
              </a:spcAft>
              <a:buNone/>
            </a:pPr>
            <a:r>
              <a:rPr lang="ja">
                <a:solidFill>
                  <a:srgbClr val="073763"/>
                </a:solidFill>
              </a:rPr>
              <a:t>・（記入例）担当者自身で施策の効果検証ができる状態</a:t>
            </a:r>
            <a:endParaRPr>
              <a:solidFill>
                <a:srgbClr val="073763"/>
              </a:solidFill>
            </a:endParaRPr>
          </a:p>
        </p:txBody>
      </p:sp>
      <p:sp>
        <p:nvSpPr>
          <p:cNvPr id="328" name="Google Shape;328;p33"/>
          <p:cNvSpPr txBox="1"/>
          <p:nvPr/>
        </p:nvSpPr>
        <p:spPr>
          <a:xfrm>
            <a:off x="624325" y="1274825"/>
            <a:ext cx="7833000" cy="437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sz="1600">
                <a:solidFill>
                  <a:srgbClr val="1C4587"/>
                </a:solidFill>
              </a:rPr>
              <a:t>◼︎目的</a:t>
            </a:r>
            <a:endParaRPr sz="1600">
              <a:solidFill>
                <a:srgbClr val="1C4587"/>
              </a:solidFill>
            </a:endParaRPr>
          </a:p>
        </p:txBody>
      </p:sp>
      <p:sp>
        <p:nvSpPr>
          <p:cNvPr id="329" name="Google Shape;329;p33"/>
          <p:cNvSpPr txBox="1"/>
          <p:nvPr/>
        </p:nvSpPr>
        <p:spPr>
          <a:xfrm>
            <a:off x="688675" y="1655825"/>
            <a:ext cx="7539900" cy="818400"/>
          </a:xfrm>
          <a:prstGeom prst="rect">
            <a:avLst/>
          </a:prstGeom>
          <a:noFill/>
          <a:ln>
            <a:noFill/>
          </a:ln>
        </p:spPr>
        <p:txBody>
          <a:bodyPr spcFirstLastPara="1" wrap="square" lIns="95150" tIns="95150" rIns="95150" bIns="95150" anchor="t" anchorCtr="0">
            <a:noAutofit/>
          </a:bodyPr>
          <a:lstStyle/>
          <a:p>
            <a:pPr marL="0" lvl="0" indent="0" algn="l" rtl="0">
              <a:lnSpc>
                <a:spcPct val="150000"/>
              </a:lnSpc>
              <a:spcBef>
                <a:spcPts val="0"/>
              </a:spcBef>
              <a:spcAft>
                <a:spcPts val="0"/>
              </a:spcAft>
              <a:buNone/>
            </a:pPr>
            <a:r>
              <a:rPr lang="ja">
                <a:solidFill>
                  <a:srgbClr val="073763"/>
                </a:solidFill>
              </a:rPr>
              <a:t>・（記入例）新規顧客開拓に繋がるリード獲得ができるサイトにする</a:t>
            </a:r>
            <a:endParaRPr>
              <a:solidFill>
                <a:srgbClr val="073763"/>
              </a:solidFill>
            </a:endParaRPr>
          </a:p>
          <a:p>
            <a:pPr marL="0" lvl="0" indent="0" algn="l" rtl="0">
              <a:lnSpc>
                <a:spcPct val="150000"/>
              </a:lnSpc>
              <a:spcBef>
                <a:spcPts val="0"/>
              </a:spcBef>
              <a:spcAft>
                <a:spcPts val="0"/>
              </a:spcAft>
              <a:buNone/>
            </a:pPr>
            <a:r>
              <a:rPr lang="ja">
                <a:solidFill>
                  <a:srgbClr val="073763"/>
                </a:solidFill>
              </a:rPr>
              <a:t>・（記入例）更新・効果検証など運用しやすいサイトにする</a:t>
            </a:r>
            <a:endParaRPr>
              <a:solidFill>
                <a:srgbClr val="073763"/>
              </a:solidFill>
            </a:endParaRPr>
          </a:p>
          <a:p>
            <a:pPr marL="0" lvl="0" indent="0" algn="l" rtl="0">
              <a:lnSpc>
                <a:spcPct val="150000"/>
              </a:lnSpc>
              <a:spcBef>
                <a:spcPts val="0"/>
              </a:spcBef>
              <a:spcAft>
                <a:spcPts val="0"/>
              </a:spcAft>
              <a:buNone/>
            </a:pPr>
            <a:endParaRPr>
              <a:solidFill>
                <a:srgbClr val="07376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目標計画</a:t>
            </a:r>
            <a:endParaRPr/>
          </a:p>
        </p:txBody>
      </p:sp>
      <p:sp>
        <p:nvSpPr>
          <p:cNvPr id="335" name="Google Shape;33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16</a:t>
            </a:fld>
            <a:endParaRPr>
              <a:solidFill>
                <a:schemeClr val="dk2"/>
              </a:solidFill>
            </a:endParaRPr>
          </a:p>
        </p:txBody>
      </p:sp>
      <p:sp>
        <p:nvSpPr>
          <p:cNvPr id="336" name="Google Shape;336;p34"/>
          <p:cNvSpPr txBox="1"/>
          <p:nvPr/>
        </p:nvSpPr>
        <p:spPr>
          <a:xfrm>
            <a:off x="438950" y="3818950"/>
            <a:ext cx="807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graphicFrame>
        <p:nvGraphicFramePr>
          <p:cNvPr id="337" name="Google Shape;337;p34"/>
          <p:cNvGraphicFramePr/>
          <p:nvPr/>
        </p:nvGraphicFramePr>
        <p:xfrm>
          <a:off x="386953" y="1997123"/>
          <a:ext cx="3000000" cy="3000000"/>
        </p:xfrm>
        <a:graphic>
          <a:graphicData uri="http://schemas.openxmlformats.org/drawingml/2006/table">
            <a:tbl>
              <a:tblPr firstRow="1" bandRow="1">
                <a:noFill/>
                <a:tableStyleId>{53629C7C-F574-40A3-B485-1DA967D15330}</a:tableStyleId>
              </a:tblPr>
              <a:tblGrid>
                <a:gridCol w="218950">
                  <a:extLst>
                    <a:ext uri="{9D8B030D-6E8A-4147-A177-3AD203B41FA5}">
                      <a16:colId xmlns:a16="http://schemas.microsoft.com/office/drawing/2014/main" val="20000"/>
                    </a:ext>
                  </a:extLst>
                </a:gridCol>
                <a:gridCol w="963225">
                  <a:extLst>
                    <a:ext uri="{9D8B030D-6E8A-4147-A177-3AD203B41FA5}">
                      <a16:colId xmlns:a16="http://schemas.microsoft.com/office/drawing/2014/main" val="20001"/>
                    </a:ext>
                  </a:extLst>
                </a:gridCol>
                <a:gridCol w="1415125">
                  <a:extLst>
                    <a:ext uri="{9D8B030D-6E8A-4147-A177-3AD203B41FA5}">
                      <a16:colId xmlns:a16="http://schemas.microsoft.com/office/drawing/2014/main" val="20002"/>
                    </a:ext>
                  </a:extLst>
                </a:gridCol>
                <a:gridCol w="1415125">
                  <a:extLst>
                    <a:ext uri="{9D8B030D-6E8A-4147-A177-3AD203B41FA5}">
                      <a16:colId xmlns:a16="http://schemas.microsoft.com/office/drawing/2014/main" val="20003"/>
                    </a:ext>
                  </a:extLst>
                </a:gridCol>
              </a:tblGrid>
              <a:tr h="270000">
                <a:tc rowSpan="2" gridSpan="2">
                  <a:txBody>
                    <a:bodyPr/>
                    <a:lstStyle/>
                    <a:p>
                      <a:pPr marL="0" marR="0" lvl="0" indent="0" algn="l" rtl="0">
                        <a:spcBef>
                          <a:spcPts val="0"/>
                        </a:spcBef>
                        <a:spcAft>
                          <a:spcPts val="0"/>
                        </a:spcAft>
                        <a:buNone/>
                      </a:pPr>
                      <a:endParaRPr sz="9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rowSpan="2" hMerge="1">
                  <a:txBody>
                    <a:bodyPr/>
                    <a:lstStyle/>
                    <a:p>
                      <a:endParaRPr lang="ja-JP"/>
                    </a:p>
                  </a:txBody>
                  <a:tcPr/>
                </a:tc>
                <a:tc>
                  <a:txBody>
                    <a:bodyPr/>
                    <a:lstStyle/>
                    <a:p>
                      <a:pPr marL="0" marR="0" lvl="0" indent="0" algn="ctr" rtl="0">
                        <a:spcBef>
                          <a:spcPts val="0"/>
                        </a:spcBef>
                        <a:spcAft>
                          <a:spcPts val="0"/>
                        </a:spcAft>
                        <a:buNone/>
                      </a:pPr>
                      <a:r>
                        <a:rPr lang="ja" sz="1100"/>
                        <a:t>前期</a:t>
                      </a:r>
                      <a:endParaRPr sz="1100"/>
                    </a:p>
                  </a:txBody>
                  <a:tcPr marL="686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6D9EEB"/>
                    </a:solidFill>
                  </a:tcPr>
                </a:tc>
                <a:tc>
                  <a:txBody>
                    <a:bodyPr/>
                    <a:lstStyle/>
                    <a:p>
                      <a:pPr marL="0" marR="0" lvl="0" indent="0" algn="ctr" rtl="0">
                        <a:spcBef>
                          <a:spcPts val="0"/>
                        </a:spcBef>
                        <a:spcAft>
                          <a:spcPts val="0"/>
                        </a:spcAft>
                        <a:buNone/>
                      </a:pPr>
                      <a:r>
                        <a:rPr lang="ja" sz="1100">
                          <a:latin typeface="M PLUS 1p"/>
                          <a:ea typeface="M PLUS 1p"/>
                          <a:cs typeface="M PLUS 1p"/>
                          <a:sym typeface="M PLUS 1p"/>
                        </a:rPr>
                        <a:t>今期</a:t>
                      </a:r>
                      <a:endParaRPr sz="1100">
                        <a:latin typeface="M PLUS 1p"/>
                        <a:ea typeface="M PLUS 1p"/>
                        <a:cs typeface="M PLUS 1p"/>
                        <a:sym typeface="M PLUS 1p"/>
                      </a:endParaRPr>
                    </a:p>
                  </a:txBody>
                  <a:tcPr marL="68600" marR="686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014385"/>
                    </a:solidFill>
                  </a:tcPr>
                </a:tc>
                <a:extLst>
                  <a:ext uri="{0D108BD9-81ED-4DB2-BD59-A6C34878D82A}">
                    <a16:rowId xmlns:a16="http://schemas.microsoft.com/office/drawing/2014/main" val="10000"/>
                  </a:ext>
                </a:extLst>
              </a:tr>
              <a:tr h="440300">
                <a:tc gridSpan="2" vMerge="1">
                  <a:txBody>
                    <a:bodyPr/>
                    <a:lstStyle/>
                    <a:p>
                      <a:endParaRPr lang="ja-JP"/>
                    </a:p>
                  </a:txBody>
                  <a:tcPr/>
                </a:tc>
                <a:tc hMerge="1" vMerge="1">
                  <a:txBody>
                    <a:bodyPr/>
                    <a:lstStyle/>
                    <a:p>
                      <a:endParaRPr lang="ja-JP"/>
                    </a:p>
                  </a:txBody>
                  <a:tcPr/>
                </a:tc>
                <a:tc>
                  <a:txBody>
                    <a:bodyPr/>
                    <a:lstStyle/>
                    <a:p>
                      <a:pPr marL="0" lvl="0" indent="0" algn="ctr" rtl="0">
                        <a:spcBef>
                          <a:spcPts val="0"/>
                        </a:spcBef>
                        <a:spcAft>
                          <a:spcPts val="0"/>
                        </a:spcAft>
                        <a:buNone/>
                      </a:pPr>
                      <a:r>
                        <a:rPr lang="ja" sz="1200" b="1">
                          <a:solidFill>
                            <a:schemeClr val="lt1"/>
                          </a:solidFill>
                        </a:rPr>
                        <a:t>実績</a:t>
                      </a:r>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6D9EEB"/>
                    </a:solidFill>
                  </a:tcPr>
                </a:tc>
                <a:tc>
                  <a:txBody>
                    <a:bodyPr/>
                    <a:lstStyle/>
                    <a:p>
                      <a:pPr marL="0" marR="0" lvl="0" indent="0" algn="ctr" rtl="0">
                        <a:spcBef>
                          <a:spcPts val="0"/>
                        </a:spcBef>
                        <a:spcAft>
                          <a:spcPts val="0"/>
                        </a:spcAft>
                        <a:buNone/>
                      </a:pPr>
                      <a:r>
                        <a:rPr lang="ja" sz="1200" b="1">
                          <a:solidFill>
                            <a:srgbClr val="FFFFFF"/>
                          </a:solidFill>
                        </a:rPr>
                        <a:t>目標</a:t>
                      </a:r>
                      <a:endParaRPr sz="1200" b="1">
                        <a:solidFill>
                          <a:srgbClr val="FFFFFF"/>
                        </a:solidFill>
                      </a:endParaRPr>
                    </a:p>
                  </a:txBody>
                  <a:tcPr marL="68600" marR="68600" marT="34300" marB="343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14385"/>
                    </a:solidFill>
                  </a:tcPr>
                </a:tc>
                <a:extLst>
                  <a:ext uri="{0D108BD9-81ED-4DB2-BD59-A6C34878D82A}">
                    <a16:rowId xmlns:a16="http://schemas.microsoft.com/office/drawing/2014/main" val="10001"/>
                  </a:ext>
                </a:extLst>
              </a:tr>
              <a:tr h="410950">
                <a:tc gridSpan="2">
                  <a:txBody>
                    <a:bodyPr/>
                    <a:lstStyle/>
                    <a:p>
                      <a:pPr marL="0" marR="0" lvl="0" indent="0" algn="l" rtl="0">
                        <a:spcBef>
                          <a:spcPts val="0"/>
                        </a:spcBef>
                        <a:spcAft>
                          <a:spcPts val="0"/>
                        </a:spcAft>
                        <a:buNone/>
                      </a:pPr>
                      <a:r>
                        <a:rPr lang="ja" sz="1200" b="1">
                          <a:solidFill>
                            <a:srgbClr val="073763"/>
                          </a:solidFill>
                        </a:rPr>
                        <a:t>受注金額</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lvl="0" indent="0" algn="r" rtl="0">
                        <a:spcBef>
                          <a:spcPts val="0"/>
                        </a:spcBef>
                        <a:spcAft>
                          <a:spcPts val="0"/>
                        </a:spcAft>
                        <a:buNone/>
                      </a:pPr>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14385"/>
                          </a:solidFill>
                        </a:rPr>
                        <a:t>XXX</a:t>
                      </a:r>
                      <a:endParaRPr sz="1400" b="1">
                        <a:solidFill>
                          <a:srgbClr val="014385"/>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D8E6F1"/>
                    </a:solidFill>
                  </a:tcPr>
                </a:tc>
                <a:extLst>
                  <a:ext uri="{0D108BD9-81ED-4DB2-BD59-A6C34878D82A}">
                    <a16:rowId xmlns:a16="http://schemas.microsoft.com/office/drawing/2014/main" val="10002"/>
                  </a:ext>
                </a:extLst>
              </a:tr>
              <a:tr h="410950">
                <a:tc gridSpan="2">
                  <a:txBody>
                    <a:bodyPr/>
                    <a:lstStyle/>
                    <a:p>
                      <a:pPr marL="0" marR="0" lvl="0" indent="0" algn="l" rtl="0">
                        <a:spcBef>
                          <a:spcPts val="0"/>
                        </a:spcBef>
                        <a:spcAft>
                          <a:spcPts val="0"/>
                        </a:spcAft>
                        <a:buNone/>
                      </a:pPr>
                      <a:r>
                        <a:rPr lang="ja" sz="1200" b="1">
                          <a:solidFill>
                            <a:srgbClr val="073763"/>
                          </a:solidFill>
                        </a:rPr>
                        <a:t>受注件数</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lvl="0" indent="0" algn="r" rtl="0">
                        <a:spcBef>
                          <a:spcPts val="0"/>
                        </a:spcBef>
                        <a:spcAft>
                          <a:spcPts val="0"/>
                        </a:spcAft>
                        <a:buNone/>
                      </a:pPr>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14385"/>
                          </a:solidFill>
                        </a:rPr>
                        <a:t>XX</a:t>
                      </a:r>
                      <a:endParaRPr sz="1400" b="1">
                        <a:solidFill>
                          <a:srgbClr val="014385"/>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D8E6F1"/>
                    </a:solidFill>
                  </a:tcPr>
                </a:tc>
                <a:extLst>
                  <a:ext uri="{0D108BD9-81ED-4DB2-BD59-A6C34878D82A}">
                    <a16:rowId xmlns:a16="http://schemas.microsoft.com/office/drawing/2014/main" val="10003"/>
                  </a:ext>
                </a:extLst>
              </a:tr>
              <a:tr h="410950">
                <a:tc gridSpan="2">
                  <a:txBody>
                    <a:bodyPr/>
                    <a:lstStyle/>
                    <a:p>
                      <a:pPr marL="0" marR="0" lvl="0" indent="0" algn="l" rtl="0">
                        <a:spcBef>
                          <a:spcPts val="0"/>
                        </a:spcBef>
                        <a:spcAft>
                          <a:spcPts val="0"/>
                        </a:spcAft>
                        <a:buNone/>
                      </a:pPr>
                      <a:r>
                        <a:rPr lang="ja" sz="1200" b="1">
                          <a:solidFill>
                            <a:srgbClr val="073763"/>
                          </a:solidFill>
                        </a:rPr>
                        <a:t>商談数</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lvl="0" indent="0" algn="r" rtl="0">
                        <a:spcBef>
                          <a:spcPts val="0"/>
                        </a:spcBef>
                        <a:spcAft>
                          <a:spcPts val="0"/>
                        </a:spcAft>
                        <a:buNone/>
                      </a:pPr>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14385"/>
                          </a:solidFill>
                        </a:rPr>
                        <a:t>XX</a:t>
                      </a:r>
                      <a:endParaRPr sz="1400" b="1">
                        <a:solidFill>
                          <a:srgbClr val="014385"/>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D8E6F1"/>
                    </a:solidFill>
                  </a:tcPr>
                </a:tc>
                <a:extLst>
                  <a:ext uri="{0D108BD9-81ED-4DB2-BD59-A6C34878D82A}">
                    <a16:rowId xmlns:a16="http://schemas.microsoft.com/office/drawing/2014/main" val="10004"/>
                  </a:ext>
                </a:extLst>
              </a:tr>
              <a:tr h="410950">
                <a:tc gridSpan="2">
                  <a:txBody>
                    <a:bodyPr/>
                    <a:lstStyle/>
                    <a:p>
                      <a:pPr marL="0" marR="0" lvl="0" indent="0" algn="l" rtl="0">
                        <a:spcBef>
                          <a:spcPts val="0"/>
                        </a:spcBef>
                        <a:spcAft>
                          <a:spcPts val="0"/>
                        </a:spcAft>
                        <a:buNone/>
                      </a:pPr>
                      <a:r>
                        <a:rPr lang="ja" sz="1200" b="1">
                          <a:solidFill>
                            <a:srgbClr val="073763"/>
                          </a:solidFill>
                        </a:rPr>
                        <a:t>獲得リード数</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lvl="0" indent="0" algn="r" rtl="0">
                        <a:spcBef>
                          <a:spcPts val="0"/>
                        </a:spcBef>
                        <a:spcAft>
                          <a:spcPts val="0"/>
                        </a:spcAft>
                        <a:buNone/>
                      </a:pPr>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14385"/>
                          </a:solidFill>
                        </a:rPr>
                        <a:t>XX</a:t>
                      </a:r>
                      <a:endParaRPr sz="1400" b="1">
                        <a:solidFill>
                          <a:srgbClr val="014385"/>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D8E6F1"/>
                    </a:solidFill>
                  </a:tcPr>
                </a:tc>
                <a:extLst>
                  <a:ext uri="{0D108BD9-81ED-4DB2-BD59-A6C34878D82A}">
                    <a16:rowId xmlns:a16="http://schemas.microsoft.com/office/drawing/2014/main" val="10005"/>
                  </a:ext>
                </a:extLst>
              </a:tr>
            </a:tbl>
          </a:graphicData>
        </a:graphic>
      </p:graphicFrame>
      <p:sp>
        <p:nvSpPr>
          <p:cNvPr id="338" name="Google Shape;338;p34"/>
          <p:cNvSpPr/>
          <p:nvPr/>
        </p:nvSpPr>
        <p:spPr>
          <a:xfrm>
            <a:off x="5471275" y="132475"/>
            <a:ext cx="35496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【ポイント】</a:t>
            </a:r>
            <a:endParaRPr sz="1100" b="1">
              <a:solidFill>
                <a:srgbClr val="073763"/>
              </a:solidFill>
            </a:endParaRPr>
          </a:p>
          <a:p>
            <a:pPr marL="0" lvl="0" indent="0" algn="l" rtl="0">
              <a:spcBef>
                <a:spcPts val="0"/>
              </a:spcBef>
              <a:spcAft>
                <a:spcPts val="0"/>
              </a:spcAft>
              <a:buNone/>
            </a:pPr>
            <a:r>
              <a:rPr lang="ja" sz="1100" b="1">
                <a:solidFill>
                  <a:srgbClr val="073763"/>
                </a:solidFill>
              </a:rPr>
              <a:t>Webマーケはリード数を増やす取り組みなので、リード数の目標が欠かせません。貴社独自のリードの分類方法があれば、それらも分けて記載しましょう。</a:t>
            </a:r>
            <a:endParaRPr sz="1100" b="1">
              <a:solidFill>
                <a:srgbClr val="07376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参考：リード数目標算出のための考え方</a:t>
            </a:r>
            <a:endParaRPr/>
          </a:p>
        </p:txBody>
      </p:sp>
      <p:graphicFrame>
        <p:nvGraphicFramePr>
          <p:cNvPr id="344" name="Google Shape;344;p35"/>
          <p:cNvGraphicFramePr/>
          <p:nvPr/>
        </p:nvGraphicFramePr>
        <p:xfrm>
          <a:off x="4237288" y="2343645"/>
          <a:ext cx="3000000" cy="3000000"/>
        </p:xfrm>
        <a:graphic>
          <a:graphicData uri="http://schemas.openxmlformats.org/drawingml/2006/table">
            <a:tbl>
              <a:tblPr>
                <a:noFill/>
                <a:tableStyleId>{3558ED3C-4C22-453A-A7D3-E865CECC4992}</a:tableStyleId>
              </a:tblPr>
              <a:tblGrid>
                <a:gridCol w="2053025">
                  <a:extLst>
                    <a:ext uri="{9D8B030D-6E8A-4147-A177-3AD203B41FA5}">
                      <a16:colId xmlns:a16="http://schemas.microsoft.com/office/drawing/2014/main" val="20000"/>
                    </a:ext>
                  </a:extLst>
                </a:gridCol>
                <a:gridCol w="2062250">
                  <a:extLst>
                    <a:ext uri="{9D8B030D-6E8A-4147-A177-3AD203B41FA5}">
                      <a16:colId xmlns:a16="http://schemas.microsoft.com/office/drawing/2014/main" val="20001"/>
                    </a:ext>
                  </a:extLst>
                </a:gridCol>
              </a:tblGrid>
              <a:tr h="293675">
                <a:tc>
                  <a:txBody>
                    <a:bodyPr/>
                    <a:lstStyle/>
                    <a:p>
                      <a:pPr marL="0" lvl="0" indent="0" algn="ctr" rtl="0">
                        <a:lnSpc>
                          <a:spcPct val="100000"/>
                        </a:lnSpc>
                        <a:spcBef>
                          <a:spcPts val="0"/>
                        </a:spcBef>
                        <a:spcAft>
                          <a:spcPts val="0"/>
                        </a:spcAft>
                        <a:buNone/>
                      </a:pPr>
                      <a:r>
                        <a:rPr lang="ja" sz="1200"/>
                        <a:t>　</a:t>
                      </a:r>
                      <a:endParaRPr sz="1200"/>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solidFill>
                      <a:srgbClr val="C9DAF8"/>
                    </a:solidFill>
                  </a:tcPr>
                </a:tc>
                <a:tc>
                  <a:txBody>
                    <a:bodyPr/>
                    <a:lstStyle/>
                    <a:p>
                      <a:pPr marL="0" lvl="0" indent="0" algn="ctr" rtl="0">
                        <a:lnSpc>
                          <a:spcPct val="100000"/>
                        </a:lnSpc>
                        <a:spcBef>
                          <a:spcPts val="0"/>
                        </a:spcBef>
                        <a:spcAft>
                          <a:spcPts val="0"/>
                        </a:spcAft>
                        <a:buNone/>
                      </a:pPr>
                      <a:r>
                        <a:rPr lang="ja" sz="1000" b="1">
                          <a:solidFill>
                            <a:srgbClr val="073763"/>
                          </a:solidFill>
                        </a:rPr>
                        <a:t>各フェーズの転換率目安</a:t>
                      </a:r>
                      <a:endParaRPr sz="1000" b="1">
                        <a:solidFill>
                          <a:srgbClr val="073763"/>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93675">
                <a:tc>
                  <a:txBody>
                    <a:bodyPr/>
                    <a:lstStyle/>
                    <a:p>
                      <a:pPr marL="0" lvl="0" indent="0" algn="l" rtl="0">
                        <a:lnSpc>
                          <a:spcPct val="100000"/>
                        </a:lnSpc>
                        <a:spcBef>
                          <a:spcPts val="0"/>
                        </a:spcBef>
                        <a:spcAft>
                          <a:spcPts val="0"/>
                        </a:spcAft>
                        <a:buNone/>
                      </a:pPr>
                      <a:r>
                        <a:rPr lang="ja" sz="1200" b="1">
                          <a:solidFill>
                            <a:srgbClr val="073763"/>
                          </a:solidFill>
                        </a:rPr>
                        <a:t>商談化率</a:t>
                      </a:r>
                      <a:r>
                        <a:rPr lang="ja" sz="1000">
                          <a:solidFill>
                            <a:srgbClr val="073763"/>
                          </a:solidFill>
                        </a:rPr>
                        <a:t>（リード→商談化）</a:t>
                      </a:r>
                      <a:endParaRPr sz="1000">
                        <a:solidFill>
                          <a:srgbClr val="073763"/>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ja" sz="1200" b="1">
                          <a:solidFill>
                            <a:srgbClr val="073763"/>
                          </a:solidFill>
                        </a:rPr>
                        <a:t>20〜30</a:t>
                      </a:r>
                      <a:r>
                        <a:rPr lang="ja" sz="1000">
                          <a:solidFill>
                            <a:srgbClr val="073763"/>
                          </a:solidFill>
                        </a:rPr>
                        <a:t>％程度</a:t>
                      </a:r>
                      <a:endParaRPr sz="1000">
                        <a:solidFill>
                          <a:srgbClr val="073763"/>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293675">
                <a:tc>
                  <a:txBody>
                    <a:bodyPr/>
                    <a:lstStyle/>
                    <a:p>
                      <a:pPr marL="0" lvl="0" indent="0" algn="l" rtl="0">
                        <a:lnSpc>
                          <a:spcPct val="100000"/>
                        </a:lnSpc>
                        <a:spcBef>
                          <a:spcPts val="0"/>
                        </a:spcBef>
                        <a:spcAft>
                          <a:spcPts val="0"/>
                        </a:spcAft>
                        <a:buNone/>
                      </a:pPr>
                      <a:r>
                        <a:rPr lang="ja" sz="1200" b="1">
                          <a:solidFill>
                            <a:srgbClr val="073763"/>
                          </a:solidFill>
                        </a:rPr>
                        <a:t>案件化率</a:t>
                      </a:r>
                      <a:r>
                        <a:rPr lang="ja" sz="1000">
                          <a:solidFill>
                            <a:srgbClr val="073763"/>
                          </a:solidFill>
                        </a:rPr>
                        <a:t>（商談化→案件化）</a:t>
                      </a:r>
                      <a:endParaRPr sz="1000">
                        <a:solidFill>
                          <a:srgbClr val="073763"/>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ja" sz="1200" b="1">
                          <a:solidFill>
                            <a:srgbClr val="073763"/>
                          </a:solidFill>
                        </a:rPr>
                        <a:t>40〜60</a:t>
                      </a:r>
                      <a:r>
                        <a:rPr lang="ja" sz="1000">
                          <a:solidFill>
                            <a:srgbClr val="073763"/>
                          </a:solidFill>
                        </a:rPr>
                        <a:t>％程度</a:t>
                      </a:r>
                      <a:endParaRPr sz="1000">
                        <a:solidFill>
                          <a:srgbClr val="073763"/>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r h="293675">
                <a:tc>
                  <a:txBody>
                    <a:bodyPr/>
                    <a:lstStyle/>
                    <a:p>
                      <a:pPr marL="0" lvl="0" indent="0" algn="l" rtl="0">
                        <a:lnSpc>
                          <a:spcPct val="100000"/>
                        </a:lnSpc>
                        <a:spcBef>
                          <a:spcPts val="0"/>
                        </a:spcBef>
                        <a:spcAft>
                          <a:spcPts val="0"/>
                        </a:spcAft>
                        <a:buNone/>
                      </a:pPr>
                      <a:r>
                        <a:rPr lang="ja" sz="1200" b="1">
                          <a:solidFill>
                            <a:srgbClr val="1C4587"/>
                          </a:solidFill>
                        </a:rPr>
                        <a:t>受注率</a:t>
                      </a:r>
                      <a:r>
                        <a:rPr lang="ja" sz="1000">
                          <a:solidFill>
                            <a:srgbClr val="1C4587"/>
                          </a:solidFill>
                        </a:rPr>
                        <a:t>（案件化→受注）</a:t>
                      </a:r>
                      <a:endParaRPr sz="1000">
                        <a:solidFill>
                          <a:srgbClr val="1C4587"/>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ja" sz="1200" b="1">
                          <a:solidFill>
                            <a:srgbClr val="073763"/>
                          </a:solidFill>
                        </a:rPr>
                        <a:t>20～40</a:t>
                      </a:r>
                      <a:r>
                        <a:rPr lang="ja" sz="1000">
                          <a:solidFill>
                            <a:srgbClr val="073763"/>
                          </a:solidFill>
                        </a:rPr>
                        <a:t>％程度</a:t>
                      </a:r>
                      <a:endParaRPr sz="1000">
                        <a:solidFill>
                          <a:srgbClr val="073763"/>
                        </a:solidFill>
                      </a:endParaRPr>
                    </a:p>
                  </a:txBody>
                  <a:tcPr marL="123825" marR="123825" marT="57150" marB="57150" anchor="ctr">
                    <a:lnL w="9425" cap="flat" cmpd="sng">
                      <a:solidFill>
                        <a:srgbClr val="073763"/>
                      </a:solidFill>
                      <a:prstDash val="solid"/>
                      <a:round/>
                      <a:headEnd type="none" w="sm" len="sm"/>
                      <a:tailEnd type="none" w="sm" len="sm"/>
                    </a:lnL>
                    <a:lnR w="9425" cap="flat" cmpd="sng">
                      <a:solidFill>
                        <a:srgbClr val="073763"/>
                      </a:solidFill>
                      <a:prstDash val="solid"/>
                      <a:round/>
                      <a:headEnd type="none" w="sm" len="sm"/>
                      <a:tailEnd type="none" w="sm" len="sm"/>
                    </a:lnR>
                    <a:lnT w="9425" cap="flat" cmpd="sng">
                      <a:solidFill>
                        <a:srgbClr val="073763"/>
                      </a:solidFill>
                      <a:prstDash val="solid"/>
                      <a:round/>
                      <a:headEnd type="none" w="sm" len="sm"/>
                      <a:tailEnd type="none" w="sm" len="sm"/>
                    </a:lnT>
                    <a:lnB w="9425" cap="flat" cmpd="sng">
                      <a:solidFill>
                        <a:srgbClr val="07376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45" name="Google Shape;345;p35"/>
          <p:cNvSpPr/>
          <p:nvPr/>
        </p:nvSpPr>
        <p:spPr>
          <a:xfrm>
            <a:off x="1346773" y="2375719"/>
            <a:ext cx="1751402" cy="641516"/>
          </a:xfrm>
          <a:prstGeom prst="flowChartMagneticDisk">
            <a:avLst/>
          </a:prstGeom>
          <a:solidFill>
            <a:srgbClr val="6D9EE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商談化</a:t>
            </a:r>
            <a:endParaRPr sz="1000" b="1">
              <a:solidFill>
                <a:srgbClr val="FFFFFF"/>
              </a:solidFill>
            </a:endParaRPr>
          </a:p>
        </p:txBody>
      </p:sp>
      <p:sp>
        <p:nvSpPr>
          <p:cNvPr id="346" name="Google Shape;346;p35"/>
          <p:cNvSpPr/>
          <p:nvPr/>
        </p:nvSpPr>
        <p:spPr>
          <a:xfrm>
            <a:off x="1670556" y="3815945"/>
            <a:ext cx="1103837" cy="416330"/>
          </a:xfrm>
          <a:prstGeom prst="flowChartMagneticDisk">
            <a:avLst/>
          </a:prstGeom>
          <a:solidFill>
            <a:srgbClr val="0737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受注</a:t>
            </a:r>
            <a:endParaRPr sz="1200" b="1">
              <a:solidFill>
                <a:srgbClr val="FFFFFF"/>
              </a:solidFill>
            </a:endParaRPr>
          </a:p>
        </p:txBody>
      </p:sp>
      <p:sp>
        <p:nvSpPr>
          <p:cNvPr id="347" name="Google Shape;347;p35"/>
          <p:cNvSpPr/>
          <p:nvPr/>
        </p:nvSpPr>
        <p:spPr>
          <a:xfrm>
            <a:off x="1491464" y="3149666"/>
            <a:ext cx="1462020" cy="529946"/>
          </a:xfrm>
          <a:prstGeom prst="flowChartMagneticDisk">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案件化</a:t>
            </a:r>
            <a:endParaRPr sz="1000" b="1">
              <a:solidFill>
                <a:srgbClr val="FFFFFF"/>
              </a:solidFill>
            </a:endParaRPr>
          </a:p>
        </p:txBody>
      </p:sp>
      <p:sp>
        <p:nvSpPr>
          <p:cNvPr id="348" name="Google Shape;348;p35"/>
          <p:cNvSpPr/>
          <p:nvPr/>
        </p:nvSpPr>
        <p:spPr>
          <a:xfrm>
            <a:off x="988349" y="1447400"/>
            <a:ext cx="2468250" cy="782992"/>
          </a:xfrm>
          <a:prstGeom prst="flowChartMagneticDisk">
            <a:avLst/>
          </a:prstGeom>
          <a:solidFill>
            <a:srgbClr val="A4C2F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必要リード数</a:t>
            </a:r>
            <a:endParaRPr sz="1200" b="1">
              <a:solidFill>
                <a:srgbClr val="FFFFFF"/>
              </a:solidFill>
            </a:endParaRPr>
          </a:p>
        </p:txBody>
      </p:sp>
      <p:sp>
        <p:nvSpPr>
          <p:cNvPr id="349" name="Google Shape;349;p35"/>
          <p:cNvSpPr/>
          <p:nvPr/>
        </p:nvSpPr>
        <p:spPr>
          <a:xfrm>
            <a:off x="4768075" y="3606875"/>
            <a:ext cx="3053700" cy="3936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073763"/>
                </a:solidFill>
              </a:rPr>
              <a:t>受注×単価=売上</a:t>
            </a:r>
            <a:endParaRPr b="1">
              <a:solidFill>
                <a:srgbClr val="073763"/>
              </a:solidFill>
            </a:endParaRPr>
          </a:p>
        </p:txBody>
      </p:sp>
      <p:sp>
        <p:nvSpPr>
          <p:cNvPr id="350" name="Google Shape;350;p35"/>
          <p:cNvSpPr/>
          <p:nvPr/>
        </p:nvSpPr>
        <p:spPr>
          <a:xfrm rot="-5996183">
            <a:off x="1443187" y="3667033"/>
            <a:ext cx="584162" cy="333512"/>
          </a:xfrm>
          <a:prstGeom prst="curvedDownArrow">
            <a:avLst>
              <a:gd name="adj1" fmla="val 25000"/>
              <a:gd name="adj2" fmla="val 50000"/>
              <a:gd name="adj3" fmla="val 25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rot="-5996030">
            <a:off x="1143708" y="2899553"/>
            <a:ext cx="725172" cy="331391"/>
          </a:xfrm>
          <a:prstGeom prst="curvedDownArrow">
            <a:avLst>
              <a:gd name="adj1" fmla="val 25000"/>
              <a:gd name="adj2" fmla="val 50000"/>
              <a:gd name="adj3" fmla="val 25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rot="-6919697">
            <a:off x="789390" y="1939651"/>
            <a:ext cx="913736" cy="430897"/>
          </a:xfrm>
          <a:prstGeom prst="curvedDownArrow">
            <a:avLst>
              <a:gd name="adj1" fmla="val 25000"/>
              <a:gd name="adj2" fmla="val 50000"/>
              <a:gd name="adj3" fmla="val 25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txBox="1"/>
          <p:nvPr/>
        </p:nvSpPr>
        <p:spPr>
          <a:xfrm>
            <a:off x="797175" y="3612427"/>
            <a:ext cx="11142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b="1">
                <a:solidFill>
                  <a:srgbClr val="103979"/>
                </a:solidFill>
                <a:highlight>
                  <a:srgbClr val="FFFFFF"/>
                </a:highlight>
              </a:rPr>
              <a:t>1受注に必要な</a:t>
            </a:r>
            <a:endParaRPr sz="800" b="1">
              <a:solidFill>
                <a:srgbClr val="103979"/>
              </a:solidFill>
              <a:highlight>
                <a:srgbClr val="FFFFFF"/>
              </a:highlight>
            </a:endParaRPr>
          </a:p>
          <a:p>
            <a:pPr marL="0" lvl="0" indent="0" algn="l" rtl="0">
              <a:spcBef>
                <a:spcPts val="0"/>
              </a:spcBef>
              <a:spcAft>
                <a:spcPts val="0"/>
              </a:spcAft>
              <a:buNone/>
            </a:pPr>
            <a:r>
              <a:rPr lang="ja" sz="900" b="1">
                <a:solidFill>
                  <a:srgbClr val="103979"/>
                </a:solidFill>
                <a:highlight>
                  <a:srgbClr val="FFFFFF"/>
                </a:highlight>
              </a:rPr>
              <a:t>案件化数は？</a:t>
            </a:r>
            <a:endParaRPr sz="900" b="1">
              <a:solidFill>
                <a:srgbClr val="103979"/>
              </a:solidFill>
              <a:highlight>
                <a:srgbClr val="FFFFFF"/>
              </a:highlight>
            </a:endParaRPr>
          </a:p>
        </p:txBody>
      </p:sp>
      <p:sp>
        <p:nvSpPr>
          <p:cNvPr id="354" name="Google Shape;354;p35"/>
          <p:cNvSpPr txBox="1"/>
          <p:nvPr/>
        </p:nvSpPr>
        <p:spPr>
          <a:xfrm>
            <a:off x="573200" y="2803300"/>
            <a:ext cx="14205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b="1">
                <a:solidFill>
                  <a:srgbClr val="103979"/>
                </a:solidFill>
                <a:highlight>
                  <a:srgbClr val="FFFFFF"/>
                </a:highlight>
              </a:rPr>
              <a:t>1案件化に必要な</a:t>
            </a:r>
            <a:endParaRPr sz="800" b="1">
              <a:solidFill>
                <a:srgbClr val="103979"/>
              </a:solidFill>
              <a:highlight>
                <a:srgbClr val="FFFFFF"/>
              </a:highlight>
            </a:endParaRPr>
          </a:p>
          <a:p>
            <a:pPr marL="0" lvl="0" indent="0" algn="l" rtl="0">
              <a:spcBef>
                <a:spcPts val="0"/>
              </a:spcBef>
              <a:spcAft>
                <a:spcPts val="0"/>
              </a:spcAft>
              <a:buNone/>
            </a:pPr>
            <a:r>
              <a:rPr lang="ja" sz="900" b="1">
                <a:solidFill>
                  <a:srgbClr val="103979"/>
                </a:solidFill>
                <a:highlight>
                  <a:srgbClr val="FFFFFF"/>
                </a:highlight>
              </a:rPr>
              <a:t>商談数は？</a:t>
            </a:r>
            <a:endParaRPr sz="900" b="1">
              <a:solidFill>
                <a:srgbClr val="103979"/>
              </a:solidFill>
              <a:highlight>
                <a:srgbClr val="FFFFFF"/>
              </a:highlight>
            </a:endParaRPr>
          </a:p>
        </p:txBody>
      </p:sp>
      <p:sp>
        <p:nvSpPr>
          <p:cNvPr id="355" name="Google Shape;355;p35"/>
          <p:cNvSpPr txBox="1"/>
          <p:nvPr/>
        </p:nvSpPr>
        <p:spPr>
          <a:xfrm>
            <a:off x="480175" y="1893425"/>
            <a:ext cx="1285200" cy="5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b="1">
                <a:solidFill>
                  <a:srgbClr val="103979"/>
                </a:solidFill>
                <a:highlight>
                  <a:srgbClr val="FFFFFF"/>
                </a:highlight>
              </a:rPr>
              <a:t>1商談獲得に必要な</a:t>
            </a:r>
            <a:endParaRPr sz="800" b="1">
              <a:solidFill>
                <a:srgbClr val="103979"/>
              </a:solidFill>
              <a:highlight>
                <a:srgbClr val="FFFFFF"/>
              </a:highlight>
            </a:endParaRPr>
          </a:p>
          <a:p>
            <a:pPr marL="0" lvl="0" indent="0" algn="l" rtl="0">
              <a:spcBef>
                <a:spcPts val="0"/>
              </a:spcBef>
              <a:spcAft>
                <a:spcPts val="0"/>
              </a:spcAft>
              <a:buNone/>
            </a:pPr>
            <a:r>
              <a:rPr lang="ja" sz="900" b="1">
                <a:solidFill>
                  <a:srgbClr val="103979"/>
                </a:solidFill>
                <a:highlight>
                  <a:srgbClr val="FFFFFF"/>
                </a:highlight>
              </a:rPr>
              <a:t>リード数は？</a:t>
            </a:r>
            <a:endParaRPr sz="900" b="1">
              <a:solidFill>
                <a:srgbClr val="103979"/>
              </a:solidFill>
              <a:highlight>
                <a:srgbClr val="FFFFFF"/>
              </a:highlight>
            </a:endParaRPr>
          </a:p>
        </p:txBody>
      </p:sp>
      <p:sp>
        <p:nvSpPr>
          <p:cNvPr id="356" name="Google Shape;356;p35"/>
          <p:cNvSpPr txBox="1"/>
          <p:nvPr/>
        </p:nvSpPr>
        <p:spPr>
          <a:xfrm>
            <a:off x="3911075" y="1576275"/>
            <a:ext cx="4861500" cy="7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b="1">
                <a:solidFill>
                  <a:srgbClr val="073763"/>
                </a:solidFill>
                <a:highlight>
                  <a:srgbClr val="FFF2CC"/>
                </a:highlight>
              </a:rPr>
              <a:t>BtoBは目標の売上/受注件数から</a:t>
            </a:r>
            <a:endParaRPr sz="1600" b="1">
              <a:solidFill>
                <a:srgbClr val="073763"/>
              </a:solidFill>
              <a:highlight>
                <a:srgbClr val="FFF2CC"/>
              </a:highlight>
            </a:endParaRPr>
          </a:p>
          <a:p>
            <a:pPr marL="0" lvl="0" indent="0" algn="ctr" rtl="0">
              <a:spcBef>
                <a:spcPts val="0"/>
              </a:spcBef>
              <a:spcAft>
                <a:spcPts val="0"/>
              </a:spcAft>
              <a:buNone/>
            </a:pPr>
            <a:r>
              <a:rPr lang="ja" sz="1600" b="1">
                <a:solidFill>
                  <a:srgbClr val="073763"/>
                </a:solidFill>
                <a:highlight>
                  <a:srgbClr val="FFF2CC"/>
                </a:highlight>
              </a:rPr>
              <a:t>必要リード数を算出する</a:t>
            </a:r>
            <a:endParaRPr sz="1600" b="1">
              <a:solidFill>
                <a:srgbClr val="073763"/>
              </a:solidFill>
              <a:highlight>
                <a:srgbClr val="FFF2CC"/>
              </a:highlight>
            </a:endParaRPr>
          </a:p>
        </p:txBody>
      </p:sp>
      <p:sp>
        <p:nvSpPr>
          <p:cNvPr id="357" name="Google Shape;357;p35"/>
          <p:cNvSpPr txBox="1"/>
          <p:nvPr/>
        </p:nvSpPr>
        <p:spPr>
          <a:xfrm>
            <a:off x="8472458" y="4663217"/>
            <a:ext cx="548700" cy="393600"/>
          </a:xfrm>
          <a:prstGeom prst="rect">
            <a:avLst/>
          </a:prstGeom>
          <a:noFill/>
          <a:ln>
            <a:noFill/>
          </a:ln>
        </p:spPr>
        <p:txBody>
          <a:bodyPr spcFirstLastPara="1" wrap="square" lIns="95150" tIns="95150" rIns="95150" bIns="95150" anchor="ctr" anchorCtr="0">
            <a:noAutofit/>
          </a:bodyPr>
          <a:lstStyle/>
          <a:p>
            <a:pPr marL="0" lvl="0" indent="0" algn="r" rtl="0">
              <a:spcBef>
                <a:spcPts val="0"/>
              </a:spcBef>
              <a:spcAft>
                <a:spcPts val="0"/>
              </a:spcAft>
              <a:buNone/>
            </a:pPr>
            <a:fld id="{00000000-1234-1234-1234-123412341234}" type="slidenum">
              <a:rPr lang="en-US" altLang="ja" sz="1100">
                <a:solidFill>
                  <a:srgbClr val="999999"/>
                </a:solidFill>
              </a:rPr>
              <a:t>17</a:t>
            </a:fld>
            <a:endParaRPr sz="1100">
              <a:solidFill>
                <a:srgbClr val="999999"/>
              </a:solidFill>
            </a:endParaRPr>
          </a:p>
        </p:txBody>
      </p:sp>
      <p:sp>
        <p:nvSpPr>
          <p:cNvPr id="358" name="Google Shape;358;p35"/>
          <p:cNvSpPr txBox="1"/>
          <p:nvPr/>
        </p:nvSpPr>
        <p:spPr>
          <a:xfrm>
            <a:off x="492000" y="4251150"/>
            <a:ext cx="8160000" cy="64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200">
                <a:solidFill>
                  <a:srgbClr val="073763"/>
                </a:solidFill>
              </a:rPr>
              <a:t>リード獲得の目標は、受注件数の目標から逆算して考える。</a:t>
            </a:r>
            <a:endParaRPr sz="1200">
              <a:solidFill>
                <a:srgbClr val="073763"/>
              </a:solidFill>
            </a:endParaRPr>
          </a:p>
          <a:p>
            <a:pPr marL="0" lvl="0" indent="0" algn="l" rtl="0">
              <a:lnSpc>
                <a:spcPct val="115000"/>
              </a:lnSpc>
              <a:spcBef>
                <a:spcPts val="0"/>
              </a:spcBef>
              <a:spcAft>
                <a:spcPts val="0"/>
              </a:spcAft>
              <a:buNone/>
            </a:pPr>
            <a:r>
              <a:rPr lang="ja" sz="1200">
                <a:solidFill>
                  <a:srgbClr val="073763"/>
                </a:solidFill>
              </a:rPr>
              <a:t>受注数を起点に、</a:t>
            </a:r>
            <a:r>
              <a:rPr lang="ja" sz="1200" b="1">
                <a:solidFill>
                  <a:srgbClr val="073763"/>
                </a:solidFill>
                <a:highlight>
                  <a:srgbClr val="FFF2CC"/>
                </a:highlight>
              </a:rPr>
              <a:t>各商談フェーズの転換率</a:t>
            </a:r>
            <a:r>
              <a:rPr lang="ja" sz="1200">
                <a:solidFill>
                  <a:srgbClr val="073763"/>
                </a:solidFill>
              </a:rPr>
              <a:t>を割り戻して計算する</a:t>
            </a:r>
            <a:endParaRPr sz="1200">
              <a:solidFill>
                <a:srgbClr val="073763"/>
              </a:solidFill>
              <a:highlight>
                <a:srgbClr val="FFFFFF"/>
              </a:highlight>
            </a:endParaRPr>
          </a:p>
        </p:txBody>
      </p:sp>
      <p:sp>
        <p:nvSpPr>
          <p:cNvPr id="359" name="Google Shape;359;p35"/>
          <p:cNvSpPr/>
          <p:nvPr/>
        </p:nvSpPr>
        <p:spPr>
          <a:xfrm>
            <a:off x="6266325" y="132475"/>
            <a:ext cx="2754900" cy="1020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【ポイント】</a:t>
            </a:r>
            <a:endParaRPr sz="1000" b="1">
              <a:solidFill>
                <a:srgbClr val="073763"/>
              </a:solidFill>
            </a:endParaRPr>
          </a:p>
          <a:p>
            <a:pPr marL="0" lvl="0" indent="0" algn="l" rtl="0">
              <a:spcBef>
                <a:spcPts val="0"/>
              </a:spcBef>
              <a:spcAft>
                <a:spcPts val="0"/>
              </a:spcAft>
              <a:buNone/>
            </a:pPr>
            <a:r>
              <a:rPr lang="ja" sz="1000" b="1">
                <a:solidFill>
                  <a:srgbClr val="073763"/>
                </a:solidFill>
              </a:rPr>
              <a:t>目標設計の具体的な考え方は、</a:t>
            </a:r>
            <a:r>
              <a:rPr lang="ja" sz="1000" b="1" u="sng">
                <a:solidFill>
                  <a:schemeClr val="hlink"/>
                </a:solidFill>
                <a:hlinkClick r:id="rId3"/>
              </a:rPr>
              <a:t>こちらのアーカイブセミナー</a:t>
            </a:r>
            <a:r>
              <a:rPr lang="ja" sz="1000" b="1">
                <a:solidFill>
                  <a:srgbClr val="073763"/>
                </a:solidFill>
              </a:rPr>
              <a:t>をご覧ください。</a:t>
            </a:r>
            <a:br>
              <a:rPr lang="ja" sz="1000" b="1">
                <a:solidFill>
                  <a:srgbClr val="073763"/>
                </a:solidFill>
              </a:rPr>
            </a:br>
            <a:r>
              <a:rPr lang="ja" sz="1000" b="1">
                <a:solidFill>
                  <a:srgbClr val="073763"/>
                </a:solidFill>
              </a:rPr>
              <a:t>セミナー資料も入手できます。</a:t>
            </a:r>
            <a:endParaRPr sz="900" b="1">
              <a:solidFill>
                <a:srgbClr val="07376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6"/>
          <p:cNvSpPr/>
          <p:nvPr/>
        </p:nvSpPr>
        <p:spPr>
          <a:xfrm>
            <a:off x="5541625" y="132475"/>
            <a:ext cx="34794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【ポイント】</a:t>
            </a:r>
            <a:endParaRPr sz="1000" b="1">
              <a:solidFill>
                <a:srgbClr val="073763"/>
              </a:solidFill>
            </a:endParaRPr>
          </a:p>
          <a:p>
            <a:pPr marL="0" lvl="0" indent="0" algn="l" rtl="0">
              <a:spcBef>
                <a:spcPts val="0"/>
              </a:spcBef>
              <a:spcAft>
                <a:spcPts val="0"/>
              </a:spcAft>
              <a:buNone/>
            </a:pPr>
            <a:r>
              <a:rPr lang="ja" sz="1000" b="1">
                <a:solidFill>
                  <a:srgbClr val="073763"/>
                </a:solidFill>
              </a:rPr>
              <a:t>リード数目標をチャネル別に分解します。各施策にどれくらい注力する必要があるのか、この後の話に説得力を持たせられます。</a:t>
            </a:r>
            <a:endParaRPr sz="1000" b="1">
              <a:solidFill>
                <a:srgbClr val="073763"/>
              </a:solidFill>
            </a:endParaRPr>
          </a:p>
        </p:txBody>
      </p:sp>
      <p:sp>
        <p:nvSpPr>
          <p:cNvPr id="365" name="Google Shape;365;p36"/>
          <p:cNvSpPr txBox="1">
            <a:spLocks noGrp="1"/>
          </p:cNvSpPr>
          <p:nvPr>
            <p:ph type="title"/>
          </p:nvPr>
        </p:nvSpPr>
        <p:spPr>
          <a:xfrm>
            <a:off x="311700" y="445025"/>
            <a:ext cx="4798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チャネル別のリード数目標</a:t>
            </a:r>
            <a:endParaRPr/>
          </a:p>
        </p:txBody>
      </p:sp>
      <p:sp>
        <p:nvSpPr>
          <p:cNvPr id="366" name="Google Shape;366;p36"/>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sz="1000">
                <a:solidFill>
                  <a:srgbClr val="999999"/>
                </a:solidFill>
              </a:rPr>
              <a:t>18</a:t>
            </a:fld>
            <a:endParaRPr sz="1000">
              <a:solidFill>
                <a:srgbClr val="999999"/>
              </a:solidFill>
            </a:endParaRPr>
          </a:p>
        </p:txBody>
      </p:sp>
      <p:sp>
        <p:nvSpPr>
          <p:cNvPr id="367" name="Google Shape;367;p36"/>
          <p:cNvSpPr/>
          <p:nvPr/>
        </p:nvSpPr>
        <p:spPr>
          <a:xfrm>
            <a:off x="1874124" y="1513061"/>
            <a:ext cx="1683300" cy="3936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x</a:t>
            </a:r>
            <a:endParaRPr>
              <a:solidFill>
                <a:srgbClr val="073763"/>
              </a:solidFill>
            </a:endParaRPr>
          </a:p>
        </p:txBody>
      </p:sp>
      <p:sp>
        <p:nvSpPr>
          <p:cNvPr id="368" name="Google Shape;368;p36"/>
          <p:cNvSpPr/>
          <p:nvPr/>
        </p:nvSpPr>
        <p:spPr>
          <a:xfrm>
            <a:off x="410249" y="1513061"/>
            <a:ext cx="1218300" cy="3936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受注数</a:t>
            </a:r>
            <a:endParaRPr sz="1200" b="1">
              <a:solidFill>
                <a:srgbClr val="FFFFFF"/>
              </a:solidFill>
            </a:endParaRPr>
          </a:p>
        </p:txBody>
      </p:sp>
      <p:sp>
        <p:nvSpPr>
          <p:cNvPr id="369" name="Google Shape;369;p36"/>
          <p:cNvSpPr txBox="1"/>
          <p:nvPr/>
        </p:nvSpPr>
        <p:spPr>
          <a:xfrm>
            <a:off x="2861174" y="2076674"/>
            <a:ext cx="18342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3C78D8"/>
                </a:solidFill>
              </a:rPr>
              <a:t>（受注率：　　　x%）</a:t>
            </a:r>
            <a:endParaRPr sz="1100">
              <a:solidFill>
                <a:srgbClr val="3C78D8"/>
              </a:solidFill>
            </a:endParaRPr>
          </a:p>
        </p:txBody>
      </p:sp>
      <p:sp>
        <p:nvSpPr>
          <p:cNvPr id="370" name="Google Shape;370;p36"/>
          <p:cNvSpPr txBox="1"/>
          <p:nvPr/>
        </p:nvSpPr>
        <p:spPr>
          <a:xfrm>
            <a:off x="3141177" y="1650560"/>
            <a:ext cx="4437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件</a:t>
            </a:r>
            <a:endParaRPr sz="1100" b="1">
              <a:solidFill>
                <a:srgbClr val="073763"/>
              </a:solidFill>
            </a:endParaRPr>
          </a:p>
        </p:txBody>
      </p:sp>
      <p:sp>
        <p:nvSpPr>
          <p:cNvPr id="371" name="Google Shape;371;p36"/>
          <p:cNvSpPr/>
          <p:nvPr/>
        </p:nvSpPr>
        <p:spPr>
          <a:xfrm>
            <a:off x="1894774" y="3176186"/>
            <a:ext cx="6300600" cy="3936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ja">
                <a:solidFill>
                  <a:srgbClr val="073763"/>
                </a:solidFill>
              </a:rPr>
              <a:t>年間合計：　　　　　　　　　</a:t>
            </a:r>
            <a:endParaRPr>
              <a:solidFill>
                <a:srgbClr val="073763"/>
              </a:solidFill>
            </a:endParaRPr>
          </a:p>
        </p:txBody>
      </p:sp>
      <p:sp>
        <p:nvSpPr>
          <p:cNvPr id="372" name="Google Shape;372;p36"/>
          <p:cNvSpPr/>
          <p:nvPr/>
        </p:nvSpPr>
        <p:spPr>
          <a:xfrm>
            <a:off x="410249" y="3176174"/>
            <a:ext cx="1218300" cy="3936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商談数</a:t>
            </a:r>
            <a:endParaRPr sz="1200" b="1">
              <a:solidFill>
                <a:srgbClr val="FFFFFF"/>
              </a:solidFill>
            </a:endParaRPr>
          </a:p>
        </p:txBody>
      </p:sp>
      <p:sp>
        <p:nvSpPr>
          <p:cNvPr id="373" name="Google Shape;373;p36"/>
          <p:cNvSpPr/>
          <p:nvPr/>
        </p:nvSpPr>
        <p:spPr>
          <a:xfrm>
            <a:off x="7305150" y="4065025"/>
            <a:ext cx="1754400" cy="393600"/>
          </a:xfrm>
          <a:prstGeom prst="rect">
            <a:avLst/>
          </a:prstGeom>
          <a:no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年間合計：xx件</a:t>
            </a:r>
            <a:endParaRPr>
              <a:solidFill>
                <a:srgbClr val="073763"/>
              </a:solidFill>
            </a:endParaRPr>
          </a:p>
        </p:txBody>
      </p:sp>
      <p:sp>
        <p:nvSpPr>
          <p:cNvPr id="374" name="Google Shape;374;p36"/>
          <p:cNvSpPr txBox="1"/>
          <p:nvPr/>
        </p:nvSpPr>
        <p:spPr>
          <a:xfrm>
            <a:off x="6751807" y="3257325"/>
            <a:ext cx="14436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073763"/>
                </a:solidFill>
              </a:rPr>
              <a:t>x件</a:t>
            </a:r>
            <a:endParaRPr sz="1100">
              <a:solidFill>
                <a:srgbClr val="073763"/>
              </a:solidFill>
            </a:endParaRPr>
          </a:p>
        </p:txBody>
      </p:sp>
      <p:cxnSp>
        <p:nvCxnSpPr>
          <p:cNvPr id="375" name="Google Shape;375;p36"/>
          <p:cNvCxnSpPr>
            <a:endCxn id="367" idx="2"/>
          </p:cNvCxnSpPr>
          <p:nvPr/>
        </p:nvCxnSpPr>
        <p:spPr>
          <a:xfrm rot="10800000" flipH="1">
            <a:off x="2708874" y="1906661"/>
            <a:ext cx="6900" cy="418800"/>
          </a:xfrm>
          <a:prstGeom prst="straightConnector1">
            <a:avLst/>
          </a:prstGeom>
          <a:noFill/>
          <a:ln w="9525" cap="flat" cmpd="sng">
            <a:solidFill>
              <a:srgbClr val="073763"/>
            </a:solidFill>
            <a:prstDash val="solid"/>
            <a:round/>
            <a:headEnd type="none" w="med" len="med"/>
            <a:tailEnd type="triangle" w="med" len="med"/>
          </a:ln>
        </p:spPr>
      </p:cxnSp>
      <p:sp>
        <p:nvSpPr>
          <p:cNvPr id="376" name="Google Shape;376;p36"/>
          <p:cNvSpPr/>
          <p:nvPr/>
        </p:nvSpPr>
        <p:spPr>
          <a:xfrm>
            <a:off x="2611173" y="2204301"/>
            <a:ext cx="200100" cy="1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txBox="1"/>
          <p:nvPr/>
        </p:nvSpPr>
        <p:spPr>
          <a:xfrm>
            <a:off x="6244624" y="3713986"/>
            <a:ext cx="17544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3C78D8"/>
                </a:solidFill>
              </a:rPr>
              <a:t>（アポ率：　　xx%）</a:t>
            </a:r>
            <a:endParaRPr sz="1100">
              <a:solidFill>
                <a:srgbClr val="3C78D8"/>
              </a:solidFill>
            </a:endParaRPr>
          </a:p>
        </p:txBody>
      </p:sp>
      <p:cxnSp>
        <p:nvCxnSpPr>
          <p:cNvPr id="378" name="Google Shape;378;p36"/>
          <p:cNvCxnSpPr>
            <a:stCxn id="371" idx="0"/>
            <a:endCxn id="367" idx="2"/>
          </p:cNvCxnSpPr>
          <p:nvPr/>
        </p:nvCxnSpPr>
        <p:spPr>
          <a:xfrm rot="5400000" flipH="1">
            <a:off x="3245674" y="1376786"/>
            <a:ext cx="1269600" cy="2329200"/>
          </a:xfrm>
          <a:prstGeom prst="bentConnector3">
            <a:avLst>
              <a:gd name="adj1" fmla="val 49997"/>
            </a:avLst>
          </a:prstGeom>
          <a:noFill/>
          <a:ln w="9525" cap="flat" cmpd="sng">
            <a:solidFill>
              <a:srgbClr val="073763"/>
            </a:solidFill>
            <a:prstDash val="solid"/>
            <a:round/>
            <a:headEnd type="none" w="med" len="med"/>
            <a:tailEnd type="triangle" w="med" len="med"/>
          </a:ln>
        </p:spPr>
      </p:cxnSp>
      <p:sp>
        <p:nvSpPr>
          <p:cNvPr id="379" name="Google Shape;379;p36"/>
          <p:cNvSpPr/>
          <p:nvPr/>
        </p:nvSpPr>
        <p:spPr>
          <a:xfrm>
            <a:off x="4627824" y="1513061"/>
            <a:ext cx="1683300" cy="3936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x,xxx,xxx</a:t>
            </a:r>
            <a:endParaRPr>
              <a:solidFill>
                <a:srgbClr val="073763"/>
              </a:solidFill>
            </a:endParaRPr>
          </a:p>
        </p:txBody>
      </p:sp>
      <p:sp>
        <p:nvSpPr>
          <p:cNvPr id="380" name="Google Shape;380;p36"/>
          <p:cNvSpPr/>
          <p:nvPr/>
        </p:nvSpPr>
        <p:spPr>
          <a:xfrm>
            <a:off x="7234924" y="1513061"/>
            <a:ext cx="1683300" cy="3936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xx,xxx,xxx</a:t>
            </a:r>
            <a:endParaRPr>
              <a:solidFill>
                <a:srgbClr val="073763"/>
              </a:solidFill>
            </a:endParaRPr>
          </a:p>
        </p:txBody>
      </p:sp>
      <p:sp>
        <p:nvSpPr>
          <p:cNvPr id="381" name="Google Shape;381;p36"/>
          <p:cNvSpPr txBox="1"/>
          <p:nvPr/>
        </p:nvSpPr>
        <p:spPr>
          <a:xfrm>
            <a:off x="5902527" y="1650560"/>
            <a:ext cx="4437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073763"/>
                </a:solidFill>
              </a:rPr>
              <a:t>円</a:t>
            </a:r>
            <a:endParaRPr sz="1100">
              <a:solidFill>
                <a:srgbClr val="073763"/>
              </a:solidFill>
            </a:endParaRPr>
          </a:p>
        </p:txBody>
      </p:sp>
      <p:sp>
        <p:nvSpPr>
          <p:cNvPr id="382" name="Google Shape;382;p36"/>
          <p:cNvSpPr/>
          <p:nvPr/>
        </p:nvSpPr>
        <p:spPr>
          <a:xfrm>
            <a:off x="4627824" y="1270163"/>
            <a:ext cx="1683300" cy="2628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073763"/>
                </a:solidFill>
              </a:rPr>
              <a:t>LTV（≒ 受注単価）</a:t>
            </a:r>
            <a:endParaRPr sz="1100">
              <a:solidFill>
                <a:srgbClr val="073763"/>
              </a:solidFill>
            </a:endParaRPr>
          </a:p>
        </p:txBody>
      </p:sp>
      <p:sp>
        <p:nvSpPr>
          <p:cNvPr id="383" name="Google Shape;383;p36"/>
          <p:cNvSpPr/>
          <p:nvPr/>
        </p:nvSpPr>
        <p:spPr>
          <a:xfrm>
            <a:off x="7234924" y="1274537"/>
            <a:ext cx="1683300" cy="2628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年間売上</a:t>
            </a:r>
            <a:endParaRPr sz="1100" b="1">
              <a:solidFill>
                <a:srgbClr val="073763"/>
              </a:solidFill>
            </a:endParaRPr>
          </a:p>
        </p:txBody>
      </p:sp>
      <p:sp>
        <p:nvSpPr>
          <p:cNvPr id="384" name="Google Shape;384;p36"/>
          <p:cNvSpPr txBox="1"/>
          <p:nvPr/>
        </p:nvSpPr>
        <p:spPr>
          <a:xfrm>
            <a:off x="3794400" y="1563061"/>
            <a:ext cx="593700" cy="31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100">
                <a:solidFill>
                  <a:srgbClr val="073763"/>
                </a:solidFill>
              </a:rPr>
              <a:t>×</a:t>
            </a:r>
            <a:endParaRPr sz="2100">
              <a:solidFill>
                <a:srgbClr val="073763"/>
              </a:solidFill>
            </a:endParaRPr>
          </a:p>
        </p:txBody>
      </p:sp>
      <p:sp>
        <p:nvSpPr>
          <p:cNvPr id="385" name="Google Shape;385;p36"/>
          <p:cNvSpPr txBox="1"/>
          <p:nvPr/>
        </p:nvSpPr>
        <p:spPr>
          <a:xfrm>
            <a:off x="6476175" y="1550411"/>
            <a:ext cx="593700" cy="31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100">
                <a:solidFill>
                  <a:srgbClr val="073763"/>
                </a:solidFill>
              </a:rPr>
              <a:t>=</a:t>
            </a:r>
            <a:endParaRPr sz="2100">
              <a:solidFill>
                <a:srgbClr val="073763"/>
              </a:solidFill>
            </a:endParaRPr>
          </a:p>
        </p:txBody>
      </p:sp>
      <p:sp>
        <p:nvSpPr>
          <p:cNvPr id="386" name="Google Shape;386;p36"/>
          <p:cNvSpPr/>
          <p:nvPr/>
        </p:nvSpPr>
        <p:spPr>
          <a:xfrm>
            <a:off x="410249" y="4099000"/>
            <a:ext cx="1218300" cy="3936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リード数</a:t>
            </a:r>
            <a:endParaRPr sz="1200" b="1">
              <a:solidFill>
                <a:srgbClr val="FFFFFF"/>
              </a:solidFill>
            </a:endParaRPr>
          </a:p>
        </p:txBody>
      </p:sp>
      <p:sp>
        <p:nvSpPr>
          <p:cNvPr id="387" name="Google Shape;387;p36"/>
          <p:cNvSpPr txBox="1"/>
          <p:nvPr/>
        </p:nvSpPr>
        <p:spPr>
          <a:xfrm>
            <a:off x="1660752" y="1336288"/>
            <a:ext cx="2527200" cy="20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700">
                <a:solidFill>
                  <a:srgbClr val="4A86E8"/>
                </a:solidFill>
              </a:rPr>
              <a:t>※月の受注件数目標から設定していくと進めやすい</a:t>
            </a:r>
            <a:endParaRPr sz="700">
              <a:solidFill>
                <a:srgbClr val="4A86E8"/>
              </a:solidFill>
            </a:endParaRPr>
          </a:p>
        </p:txBody>
      </p:sp>
      <p:sp>
        <p:nvSpPr>
          <p:cNvPr id="388" name="Google Shape;388;p36"/>
          <p:cNvSpPr txBox="1"/>
          <p:nvPr/>
        </p:nvSpPr>
        <p:spPr>
          <a:xfrm>
            <a:off x="7986450" y="3856463"/>
            <a:ext cx="1073100" cy="200100"/>
          </a:xfrm>
          <a:prstGeom prst="rect">
            <a:avLst/>
          </a:prstGeom>
          <a:solidFill>
            <a:srgbClr val="FF0089"/>
          </a:solid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FFFFFF"/>
                </a:solidFill>
              </a:rPr>
              <a:t>注力KPI</a:t>
            </a:r>
            <a:endParaRPr sz="1100" b="1">
              <a:solidFill>
                <a:srgbClr val="FFFFFF"/>
              </a:solidFill>
            </a:endParaRPr>
          </a:p>
        </p:txBody>
      </p:sp>
      <p:sp>
        <p:nvSpPr>
          <p:cNvPr id="389" name="Google Shape;389;p36"/>
          <p:cNvSpPr txBox="1"/>
          <p:nvPr/>
        </p:nvSpPr>
        <p:spPr>
          <a:xfrm>
            <a:off x="8493327" y="1650560"/>
            <a:ext cx="4437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073763"/>
                </a:solidFill>
              </a:rPr>
              <a:t>円</a:t>
            </a:r>
            <a:endParaRPr sz="1100">
              <a:solidFill>
                <a:srgbClr val="073763"/>
              </a:solidFill>
            </a:endParaRPr>
          </a:p>
        </p:txBody>
      </p:sp>
      <p:sp>
        <p:nvSpPr>
          <p:cNvPr id="390" name="Google Shape;390;p36"/>
          <p:cNvSpPr/>
          <p:nvPr/>
        </p:nvSpPr>
        <p:spPr>
          <a:xfrm>
            <a:off x="1894774" y="4065036"/>
            <a:ext cx="1683300" cy="3936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x</a:t>
            </a:r>
            <a:endParaRPr>
              <a:solidFill>
                <a:srgbClr val="073763"/>
              </a:solidFill>
            </a:endParaRPr>
          </a:p>
        </p:txBody>
      </p:sp>
      <p:sp>
        <p:nvSpPr>
          <p:cNvPr id="391" name="Google Shape;391;p36"/>
          <p:cNvSpPr txBox="1"/>
          <p:nvPr/>
        </p:nvSpPr>
        <p:spPr>
          <a:xfrm>
            <a:off x="3161827" y="4202535"/>
            <a:ext cx="4437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件</a:t>
            </a:r>
            <a:endParaRPr sz="1100" b="1">
              <a:solidFill>
                <a:srgbClr val="073763"/>
              </a:solidFill>
            </a:endParaRPr>
          </a:p>
        </p:txBody>
      </p:sp>
      <p:sp>
        <p:nvSpPr>
          <p:cNvPr id="392" name="Google Shape;392;p36"/>
          <p:cNvSpPr/>
          <p:nvPr/>
        </p:nvSpPr>
        <p:spPr>
          <a:xfrm>
            <a:off x="1894775" y="4673700"/>
            <a:ext cx="1683300" cy="393600"/>
          </a:xfrm>
          <a:prstGeom prst="rect">
            <a:avLst/>
          </a:prstGeom>
          <a:solidFill>
            <a:srgbClr val="EFEFEF"/>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003263"/>
                </a:solidFill>
              </a:rPr>
              <a:t>リード①広告</a:t>
            </a:r>
            <a:endParaRPr sz="1200" b="1">
              <a:solidFill>
                <a:srgbClr val="003263"/>
              </a:solidFill>
            </a:endParaRPr>
          </a:p>
        </p:txBody>
      </p:sp>
      <p:sp>
        <p:nvSpPr>
          <p:cNvPr id="393" name="Google Shape;393;p36"/>
          <p:cNvSpPr/>
          <p:nvPr/>
        </p:nvSpPr>
        <p:spPr>
          <a:xfrm>
            <a:off x="3718200" y="4663225"/>
            <a:ext cx="1683300" cy="393600"/>
          </a:xfrm>
          <a:prstGeom prst="rect">
            <a:avLst/>
          </a:prstGeom>
          <a:solidFill>
            <a:srgbClr val="EFEFEF"/>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003263"/>
                </a:solidFill>
              </a:rPr>
              <a:t>リード②SEO</a:t>
            </a:r>
            <a:endParaRPr sz="1200" b="1">
              <a:solidFill>
                <a:srgbClr val="003263"/>
              </a:solidFill>
            </a:endParaRPr>
          </a:p>
        </p:txBody>
      </p:sp>
      <p:sp>
        <p:nvSpPr>
          <p:cNvPr id="394" name="Google Shape;394;p36"/>
          <p:cNvSpPr/>
          <p:nvPr/>
        </p:nvSpPr>
        <p:spPr>
          <a:xfrm>
            <a:off x="410249" y="4673700"/>
            <a:ext cx="1218300" cy="3936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チャネル(例)</a:t>
            </a:r>
            <a:endParaRPr sz="1200" b="1">
              <a:solidFill>
                <a:srgbClr val="FFFFFF"/>
              </a:solidFill>
            </a:endParaRPr>
          </a:p>
        </p:txBody>
      </p:sp>
      <p:sp>
        <p:nvSpPr>
          <p:cNvPr id="395" name="Google Shape;395;p36"/>
          <p:cNvSpPr/>
          <p:nvPr/>
        </p:nvSpPr>
        <p:spPr>
          <a:xfrm>
            <a:off x="5541625" y="4663225"/>
            <a:ext cx="1683300" cy="393600"/>
          </a:xfrm>
          <a:prstGeom prst="rect">
            <a:avLst/>
          </a:prstGeom>
          <a:solidFill>
            <a:srgbClr val="EFEFEF"/>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003263"/>
                </a:solidFill>
              </a:rPr>
              <a:t>リード③メール</a:t>
            </a:r>
            <a:endParaRPr sz="1200" b="1">
              <a:solidFill>
                <a:srgbClr val="003263"/>
              </a:solidFill>
            </a:endParaRPr>
          </a:p>
        </p:txBody>
      </p:sp>
      <p:sp>
        <p:nvSpPr>
          <p:cNvPr id="396" name="Google Shape;396;p36"/>
          <p:cNvSpPr/>
          <p:nvPr/>
        </p:nvSpPr>
        <p:spPr>
          <a:xfrm>
            <a:off x="3723574" y="4065036"/>
            <a:ext cx="1683300" cy="3936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x</a:t>
            </a:r>
            <a:endParaRPr>
              <a:solidFill>
                <a:srgbClr val="073763"/>
              </a:solidFill>
            </a:endParaRPr>
          </a:p>
        </p:txBody>
      </p:sp>
      <p:sp>
        <p:nvSpPr>
          <p:cNvPr id="397" name="Google Shape;397;p36"/>
          <p:cNvSpPr txBox="1"/>
          <p:nvPr/>
        </p:nvSpPr>
        <p:spPr>
          <a:xfrm>
            <a:off x="4990627" y="4202535"/>
            <a:ext cx="4437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件</a:t>
            </a:r>
            <a:endParaRPr sz="1100" b="1">
              <a:solidFill>
                <a:srgbClr val="073763"/>
              </a:solidFill>
            </a:endParaRPr>
          </a:p>
        </p:txBody>
      </p:sp>
      <p:sp>
        <p:nvSpPr>
          <p:cNvPr id="398" name="Google Shape;398;p36"/>
          <p:cNvSpPr/>
          <p:nvPr/>
        </p:nvSpPr>
        <p:spPr>
          <a:xfrm>
            <a:off x="5552374" y="4065036"/>
            <a:ext cx="1683300" cy="393600"/>
          </a:xfrm>
          <a:prstGeom prst="rect">
            <a:avLst/>
          </a:pr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073763"/>
                </a:solidFill>
              </a:rPr>
              <a:t>x</a:t>
            </a:r>
            <a:endParaRPr>
              <a:solidFill>
                <a:srgbClr val="073763"/>
              </a:solidFill>
            </a:endParaRPr>
          </a:p>
        </p:txBody>
      </p:sp>
      <p:sp>
        <p:nvSpPr>
          <p:cNvPr id="399" name="Google Shape;399;p36"/>
          <p:cNvSpPr txBox="1"/>
          <p:nvPr/>
        </p:nvSpPr>
        <p:spPr>
          <a:xfrm>
            <a:off x="6819427" y="4202535"/>
            <a:ext cx="443700" cy="2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件</a:t>
            </a:r>
            <a:endParaRPr sz="1100" b="1">
              <a:solidFill>
                <a:srgbClr val="073763"/>
              </a:solidFill>
            </a:endParaRPr>
          </a:p>
        </p:txBody>
      </p:sp>
      <p:cxnSp>
        <p:nvCxnSpPr>
          <p:cNvPr id="400" name="Google Shape;400;p36"/>
          <p:cNvCxnSpPr>
            <a:stCxn id="390" idx="0"/>
            <a:endCxn id="371" idx="2"/>
          </p:cNvCxnSpPr>
          <p:nvPr/>
        </p:nvCxnSpPr>
        <p:spPr>
          <a:xfrm rot="-5400000">
            <a:off x="3643024" y="2663136"/>
            <a:ext cx="495300" cy="2308500"/>
          </a:xfrm>
          <a:prstGeom prst="bentConnector3">
            <a:avLst>
              <a:gd name="adj1" fmla="val 49995"/>
            </a:avLst>
          </a:prstGeom>
          <a:noFill/>
          <a:ln w="9525" cap="flat" cmpd="sng">
            <a:solidFill>
              <a:schemeClr val="dk2"/>
            </a:solidFill>
            <a:prstDash val="solid"/>
            <a:round/>
            <a:headEnd type="none" w="med" len="med"/>
            <a:tailEnd type="stealth" w="med" len="med"/>
          </a:ln>
        </p:spPr>
      </p:cxnSp>
      <p:cxnSp>
        <p:nvCxnSpPr>
          <p:cNvPr id="401" name="Google Shape;401;p36"/>
          <p:cNvCxnSpPr>
            <a:stCxn id="396" idx="0"/>
            <a:endCxn id="371" idx="2"/>
          </p:cNvCxnSpPr>
          <p:nvPr/>
        </p:nvCxnSpPr>
        <p:spPr>
          <a:xfrm rot="-5400000">
            <a:off x="4557424" y="3577536"/>
            <a:ext cx="495300" cy="479700"/>
          </a:xfrm>
          <a:prstGeom prst="bentConnector3">
            <a:avLst>
              <a:gd name="adj1" fmla="val 49995"/>
            </a:avLst>
          </a:prstGeom>
          <a:noFill/>
          <a:ln w="9525" cap="flat" cmpd="sng">
            <a:solidFill>
              <a:schemeClr val="dk2"/>
            </a:solidFill>
            <a:prstDash val="solid"/>
            <a:round/>
            <a:headEnd type="none" w="med" len="med"/>
            <a:tailEnd type="stealth" w="med" len="med"/>
          </a:ln>
        </p:spPr>
      </p:cxnSp>
      <p:cxnSp>
        <p:nvCxnSpPr>
          <p:cNvPr id="402" name="Google Shape;402;p36"/>
          <p:cNvCxnSpPr>
            <a:stCxn id="398" idx="0"/>
            <a:endCxn id="371" idx="2"/>
          </p:cNvCxnSpPr>
          <p:nvPr/>
        </p:nvCxnSpPr>
        <p:spPr>
          <a:xfrm rot="5400000" flipH="1">
            <a:off x="5471824" y="3142836"/>
            <a:ext cx="495300" cy="1349100"/>
          </a:xfrm>
          <a:prstGeom prst="bentConnector3">
            <a:avLst>
              <a:gd name="adj1" fmla="val 49995"/>
            </a:avLst>
          </a:prstGeom>
          <a:noFill/>
          <a:ln w="9525" cap="flat" cmpd="sng">
            <a:solidFill>
              <a:schemeClr val="dk2"/>
            </a:solidFill>
            <a:prstDash val="solid"/>
            <a:round/>
            <a:headEnd type="none" w="med" len="med"/>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19</a:t>
            </a:fld>
            <a:endParaRPr/>
          </a:p>
        </p:txBody>
      </p:sp>
      <p:sp>
        <p:nvSpPr>
          <p:cNvPr id="408" name="Google Shape;408;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ja" sz="2500" b="1">
                <a:solidFill>
                  <a:srgbClr val="000000"/>
                </a:solidFill>
              </a:rPr>
              <a:t>BtoBマーケティングの重点取り組み</a:t>
            </a:r>
            <a:endParaRPr sz="2500" b="1">
              <a:solidFill>
                <a:srgbClr val="000000"/>
              </a:solidFill>
            </a:endParaRPr>
          </a:p>
          <a:p>
            <a:pPr marL="0" lvl="0" indent="0" algn="ctr" rtl="0">
              <a:spcBef>
                <a:spcPts val="0"/>
              </a:spcBef>
              <a:spcAft>
                <a:spcPts val="0"/>
              </a:spcAft>
              <a:buClr>
                <a:schemeClr val="dk1"/>
              </a:buClr>
              <a:buSzPts val="1100"/>
              <a:buFont typeface="Arial"/>
              <a:buNone/>
            </a:pPr>
            <a:endParaRPr sz="2500" b="1">
              <a:solidFill>
                <a:srgbClr val="000000"/>
              </a:solidFill>
            </a:endParaRPr>
          </a:p>
        </p:txBody>
      </p:sp>
      <p:sp>
        <p:nvSpPr>
          <p:cNvPr id="409" name="Google Shape;409;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2</a:t>
            </a:fld>
            <a:endParaRPr/>
          </a:p>
        </p:txBody>
      </p:sp>
      <p:sp>
        <p:nvSpPr>
          <p:cNvPr id="105" name="Google Shape;105;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ja" sz="2500" b="1">
                <a:solidFill>
                  <a:srgbClr val="000000"/>
                </a:solidFill>
              </a:rPr>
              <a:t>XX年度X期</a:t>
            </a:r>
            <a:endParaRPr sz="2500" b="1">
              <a:solidFill>
                <a:srgbClr val="000000"/>
              </a:solidFill>
            </a:endParaRPr>
          </a:p>
          <a:p>
            <a:pPr marL="0" lvl="0" indent="0" algn="ctr" rtl="0">
              <a:spcBef>
                <a:spcPts val="0"/>
              </a:spcBef>
              <a:spcAft>
                <a:spcPts val="0"/>
              </a:spcAft>
              <a:buClr>
                <a:schemeClr val="dk1"/>
              </a:buClr>
              <a:buSzPts val="1100"/>
              <a:buFont typeface="Arial"/>
              <a:buNone/>
            </a:pPr>
            <a:r>
              <a:rPr lang="ja" sz="2500" b="1">
                <a:solidFill>
                  <a:srgbClr val="000000"/>
                </a:solidFill>
              </a:rPr>
              <a:t>マーケティング戦略・施策の提案</a:t>
            </a:r>
            <a:endParaRPr sz="2500" b="1">
              <a:solidFill>
                <a:srgbClr val="000000"/>
              </a:solidFill>
            </a:endParaRPr>
          </a:p>
          <a:p>
            <a:pPr marL="0" lvl="0" indent="0" algn="ctr" rtl="0">
              <a:spcBef>
                <a:spcPts val="0"/>
              </a:spcBef>
              <a:spcAft>
                <a:spcPts val="0"/>
              </a:spcAft>
              <a:buClr>
                <a:schemeClr val="dk1"/>
              </a:buClr>
              <a:buSzPts val="1100"/>
              <a:buFont typeface="Arial"/>
              <a:buNone/>
            </a:pPr>
            <a:endParaRPr sz="2500" b="1">
              <a:solidFill>
                <a:srgbClr val="000000"/>
              </a:solidFill>
            </a:endParaRPr>
          </a:p>
        </p:txBody>
      </p:sp>
      <p:sp>
        <p:nvSpPr>
          <p:cNvPr id="106" name="Google Shape;106;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成果拡大に向けた課題・施策の整理</a:t>
            </a:r>
            <a:endParaRPr/>
          </a:p>
        </p:txBody>
      </p:sp>
      <p:sp>
        <p:nvSpPr>
          <p:cNvPr id="415" name="Google Shape;415;p38"/>
          <p:cNvSpPr txBox="1">
            <a:spLocks noGrp="1"/>
          </p:cNvSpPr>
          <p:nvPr>
            <p:ph type="sldNum" idx="12"/>
          </p:nvPr>
        </p:nvSpPr>
        <p:spPr>
          <a:xfrm>
            <a:off x="84724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20</a:t>
            </a:fld>
            <a:endParaRPr>
              <a:solidFill>
                <a:schemeClr val="dk2"/>
              </a:solidFill>
            </a:endParaRPr>
          </a:p>
        </p:txBody>
      </p:sp>
      <p:sp>
        <p:nvSpPr>
          <p:cNvPr id="416" name="Google Shape;416;p38"/>
          <p:cNvSpPr/>
          <p:nvPr/>
        </p:nvSpPr>
        <p:spPr>
          <a:xfrm>
            <a:off x="311700" y="1019925"/>
            <a:ext cx="1026300" cy="5727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103979"/>
                </a:solidFill>
              </a:rPr>
              <a:t>目標</a:t>
            </a:r>
            <a:endParaRPr b="1">
              <a:solidFill>
                <a:srgbClr val="103979"/>
              </a:solidFill>
            </a:endParaRPr>
          </a:p>
        </p:txBody>
      </p:sp>
      <p:sp>
        <p:nvSpPr>
          <p:cNvPr id="417" name="Google Shape;417;p38"/>
          <p:cNvSpPr/>
          <p:nvPr/>
        </p:nvSpPr>
        <p:spPr>
          <a:xfrm>
            <a:off x="311700" y="2808975"/>
            <a:ext cx="1026300" cy="5727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300" b="1">
                <a:solidFill>
                  <a:srgbClr val="103979"/>
                </a:solidFill>
              </a:rPr>
              <a:t>課題</a:t>
            </a:r>
            <a:endParaRPr sz="1300" b="1">
              <a:solidFill>
                <a:srgbClr val="103979"/>
              </a:solidFill>
            </a:endParaRPr>
          </a:p>
        </p:txBody>
      </p:sp>
      <p:sp>
        <p:nvSpPr>
          <p:cNvPr id="418" name="Google Shape;418;p38"/>
          <p:cNvSpPr/>
          <p:nvPr/>
        </p:nvSpPr>
        <p:spPr>
          <a:xfrm>
            <a:off x="311700" y="1914475"/>
            <a:ext cx="1026300" cy="5727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sz="1300" b="1">
                <a:solidFill>
                  <a:srgbClr val="103979"/>
                </a:solidFill>
              </a:rPr>
              <a:t>重点テーマ</a:t>
            </a:r>
            <a:endParaRPr b="1">
              <a:solidFill>
                <a:srgbClr val="103979"/>
              </a:solidFill>
            </a:endParaRPr>
          </a:p>
        </p:txBody>
      </p:sp>
      <p:sp>
        <p:nvSpPr>
          <p:cNvPr id="419" name="Google Shape;419;p38"/>
          <p:cNvSpPr/>
          <p:nvPr/>
        </p:nvSpPr>
        <p:spPr>
          <a:xfrm>
            <a:off x="311700" y="3703475"/>
            <a:ext cx="1026300" cy="5727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103979"/>
                </a:solidFill>
              </a:rPr>
              <a:t>実施施策</a:t>
            </a:r>
            <a:endParaRPr b="1">
              <a:solidFill>
                <a:srgbClr val="103979"/>
              </a:solidFill>
            </a:endParaRPr>
          </a:p>
        </p:txBody>
      </p:sp>
      <p:sp>
        <p:nvSpPr>
          <p:cNvPr id="420" name="Google Shape;420;p38"/>
          <p:cNvSpPr/>
          <p:nvPr/>
        </p:nvSpPr>
        <p:spPr>
          <a:xfrm>
            <a:off x="311700" y="4517350"/>
            <a:ext cx="1026300" cy="572700"/>
          </a:xfrm>
          <a:prstGeom prst="rect">
            <a:avLst/>
          </a:prstGeom>
          <a:solidFill>
            <a:srgbClr val="1039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期待効果</a:t>
            </a:r>
            <a:endParaRPr b="1">
              <a:solidFill>
                <a:srgbClr val="FFFFFF"/>
              </a:solidFill>
            </a:endParaRPr>
          </a:p>
        </p:txBody>
      </p:sp>
      <p:sp>
        <p:nvSpPr>
          <p:cNvPr id="421" name="Google Shape;421;p38"/>
          <p:cNvSpPr/>
          <p:nvPr/>
        </p:nvSpPr>
        <p:spPr>
          <a:xfrm>
            <a:off x="593225" y="1704175"/>
            <a:ext cx="456200" cy="123500"/>
          </a:xfrm>
          <a:prstGeom prst="flowChartMerg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593225" y="3510363"/>
            <a:ext cx="456200" cy="123500"/>
          </a:xfrm>
          <a:prstGeom prst="flowChartMerg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596750" y="2586325"/>
            <a:ext cx="456200" cy="123500"/>
          </a:xfrm>
          <a:prstGeom prst="flowChartMerg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593225" y="4335000"/>
            <a:ext cx="456200" cy="123500"/>
          </a:xfrm>
          <a:prstGeom prst="flowChartMerg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1437175" y="1019925"/>
            <a:ext cx="7276200" cy="5727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b="1">
                <a:solidFill>
                  <a:srgbClr val="1B224C"/>
                </a:solidFill>
              </a:rPr>
              <a:t>24年の受注数の拡大・売上目標XX円</a:t>
            </a:r>
            <a:endParaRPr sz="1700" b="1">
              <a:solidFill>
                <a:srgbClr val="1B224C"/>
              </a:solidFill>
            </a:endParaRPr>
          </a:p>
        </p:txBody>
      </p:sp>
      <p:sp>
        <p:nvSpPr>
          <p:cNvPr id="426" name="Google Shape;426;p38"/>
          <p:cNvSpPr/>
          <p:nvPr/>
        </p:nvSpPr>
        <p:spPr>
          <a:xfrm>
            <a:off x="1437175" y="2740950"/>
            <a:ext cx="2364300" cy="70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1B224C"/>
                </a:solidFill>
                <a:highlight>
                  <a:srgbClr val="FFF2CC"/>
                </a:highlight>
              </a:rPr>
              <a:t>確度の高い層の流入〜リード獲得</a:t>
            </a:r>
            <a:r>
              <a:rPr lang="ja" sz="1000" b="1">
                <a:solidFill>
                  <a:srgbClr val="1B224C"/>
                </a:solidFill>
              </a:rPr>
              <a:t>が</a:t>
            </a:r>
            <a:endParaRPr sz="1000" b="1">
              <a:solidFill>
                <a:srgbClr val="1B224C"/>
              </a:solidFill>
            </a:endParaRPr>
          </a:p>
          <a:p>
            <a:pPr marL="0" lvl="0" indent="0" algn="l" rtl="0">
              <a:spcBef>
                <a:spcPts val="0"/>
              </a:spcBef>
              <a:spcAft>
                <a:spcPts val="0"/>
              </a:spcAft>
              <a:buNone/>
            </a:pPr>
            <a:r>
              <a:rPr lang="ja" sz="1000" b="1">
                <a:solidFill>
                  <a:srgbClr val="1B224C"/>
                </a:solidFill>
              </a:rPr>
              <a:t>できていない≒リーチできていない</a:t>
            </a:r>
            <a:endParaRPr sz="1000" b="1">
              <a:solidFill>
                <a:srgbClr val="1B224C"/>
              </a:solidFill>
            </a:endParaRPr>
          </a:p>
        </p:txBody>
      </p:sp>
      <p:sp>
        <p:nvSpPr>
          <p:cNvPr id="427" name="Google Shape;427;p38"/>
          <p:cNvSpPr/>
          <p:nvPr/>
        </p:nvSpPr>
        <p:spPr>
          <a:xfrm>
            <a:off x="3900650" y="2740950"/>
            <a:ext cx="2364300" cy="70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ja" sz="1000" b="1">
                <a:solidFill>
                  <a:srgbClr val="1B224C"/>
                </a:solidFill>
                <a:highlight>
                  <a:srgbClr val="FFF2CC"/>
                </a:highlight>
              </a:rPr>
              <a:t>オーガニックの流入からCV</a:t>
            </a:r>
            <a:r>
              <a:rPr lang="ja" sz="1000" b="1">
                <a:solidFill>
                  <a:srgbClr val="1B224C"/>
                </a:solidFill>
              </a:rPr>
              <a:t>において成果や勝ち筋が確立されていない</a:t>
            </a:r>
            <a:endParaRPr sz="1000" b="1">
              <a:solidFill>
                <a:srgbClr val="1B224C"/>
              </a:solidFill>
            </a:endParaRPr>
          </a:p>
        </p:txBody>
      </p:sp>
      <p:sp>
        <p:nvSpPr>
          <p:cNvPr id="428" name="Google Shape;428;p38"/>
          <p:cNvSpPr/>
          <p:nvPr/>
        </p:nvSpPr>
        <p:spPr>
          <a:xfrm>
            <a:off x="1437175" y="1914475"/>
            <a:ext cx="2364300" cy="5727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300" b="1">
                <a:solidFill>
                  <a:srgbClr val="1B224C"/>
                </a:solidFill>
              </a:rPr>
              <a:t>明確層〜健在層の</a:t>
            </a:r>
            <a:endParaRPr sz="1300" b="1">
              <a:solidFill>
                <a:srgbClr val="1B224C"/>
              </a:solidFill>
            </a:endParaRPr>
          </a:p>
          <a:p>
            <a:pPr marL="0" lvl="0" indent="0" algn="ctr" rtl="0">
              <a:spcBef>
                <a:spcPts val="0"/>
              </a:spcBef>
              <a:spcAft>
                <a:spcPts val="0"/>
              </a:spcAft>
              <a:buNone/>
            </a:pPr>
            <a:r>
              <a:rPr lang="ja" sz="1300" b="1">
                <a:solidFill>
                  <a:srgbClr val="1B224C"/>
                </a:solidFill>
              </a:rPr>
              <a:t>流入〜CV獲得</a:t>
            </a:r>
            <a:endParaRPr sz="800" b="1"/>
          </a:p>
        </p:txBody>
      </p:sp>
      <p:sp>
        <p:nvSpPr>
          <p:cNvPr id="429" name="Google Shape;429;p38"/>
          <p:cNvSpPr/>
          <p:nvPr/>
        </p:nvSpPr>
        <p:spPr>
          <a:xfrm>
            <a:off x="6364125" y="2740950"/>
            <a:ext cx="2364300" cy="70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ja" sz="1000" b="1">
                <a:solidFill>
                  <a:srgbClr val="1B224C"/>
                </a:solidFill>
              </a:rPr>
              <a:t>チャネルごとの</a:t>
            </a:r>
            <a:r>
              <a:rPr lang="ja" sz="1000" b="1">
                <a:solidFill>
                  <a:srgbClr val="1B224C"/>
                </a:solidFill>
                <a:highlight>
                  <a:srgbClr val="FFF2CC"/>
                </a:highlight>
              </a:rPr>
              <a:t>リードの傾向把握と最適なアプローチ体制</a:t>
            </a:r>
            <a:r>
              <a:rPr lang="ja" sz="1000" b="1">
                <a:solidFill>
                  <a:srgbClr val="1B224C"/>
                </a:solidFill>
              </a:rPr>
              <a:t>が確立していない</a:t>
            </a:r>
            <a:endParaRPr sz="1500" b="1">
              <a:solidFill>
                <a:srgbClr val="1B224C"/>
              </a:solidFill>
            </a:endParaRPr>
          </a:p>
        </p:txBody>
      </p:sp>
      <p:sp>
        <p:nvSpPr>
          <p:cNvPr id="430" name="Google Shape;430;p38"/>
          <p:cNvSpPr/>
          <p:nvPr/>
        </p:nvSpPr>
        <p:spPr>
          <a:xfrm>
            <a:off x="3900650" y="1914475"/>
            <a:ext cx="2364300" cy="5727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sz="1300" b="1">
                <a:solidFill>
                  <a:srgbClr val="1B224C"/>
                </a:solidFill>
              </a:rPr>
              <a:t>潜在層・準顕在層の</a:t>
            </a:r>
            <a:endParaRPr sz="1300" b="1">
              <a:solidFill>
                <a:srgbClr val="1B224C"/>
              </a:solidFill>
            </a:endParaRPr>
          </a:p>
          <a:p>
            <a:pPr marL="0" lvl="0" indent="0" algn="ctr" rtl="0">
              <a:spcBef>
                <a:spcPts val="0"/>
              </a:spcBef>
              <a:spcAft>
                <a:spcPts val="0"/>
              </a:spcAft>
              <a:buClr>
                <a:schemeClr val="dk1"/>
              </a:buClr>
              <a:buSzPts val="1100"/>
              <a:buFont typeface="Arial"/>
              <a:buNone/>
            </a:pPr>
            <a:r>
              <a:rPr lang="ja" sz="1300" b="1">
                <a:solidFill>
                  <a:srgbClr val="1B224C"/>
                </a:solidFill>
              </a:rPr>
              <a:t>流入〜CV獲得</a:t>
            </a:r>
            <a:endParaRPr sz="800"/>
          </a:p>
        </p:txBody>
      </p:sp>
      <p:sp>
        <p:nvSpPr>
          <p:cNvPr id="431" name="Google Shape;431;p38"/>
          <p:cNvSpPr/>
          <p:nvPr/>
        </p:nvSpPr>
        <p:spPr>
          <a:xfrm>
            <a:off x="6364125" y="1914475"/>
            <a:ext cx="2364300" cy="5727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sz="1300" b="1">
                <a:solidFill>
                  <a:srgbClr val="1B224C"/>
                </a:solidFill>
              </a:rPr>
              <a:t>獲得したリードへの</a:t>
            </a:r>
            <a:endParaRPr sz="1300" b="1">
              <a:solidFill>
                <a:srgbClr val="1B224C"/>
              </a:solidFill>
            </a:endParaRPr>
          </a:p>
          <a:p>
            <a:pPr marL="0" lvl="0" indent="0" algn="ctr" rtl="0">
              <a:spcBef>
                <a:spcPts val="0"/>
              </a:spcBef>
              <a:spcAft>
                <a:spcPts val="0"/>
              </a:spcAft>
              <a:buClr>
                <a:schemeClr val="dk1"/>
              </a:buClr>
              <a:buSzPts val="1100"/>
              <a:buFont typeface="Arial"/>
              <a:buNone/>
            </a:pPr>
            <a:r>
              <a:rPr lang="ja" sz="1300" b="1">
                <a:solidFill>
                  <a:srgbClr val="1B224C"/>
                </a:solidFill>
              </a:rPr>
              <a:t>アプローチ最適化</a:t>
            </a:r>
            <a:endParaRPr sz="1300"/>
          </a:p>
        </p:txBody>
      </p:sp>
      <p:sp>
        <p:nvSpPr>
          <p:cNvPr id="432" name="Google Shape;432;p38"/>
          <p:cNvSpPr/>
          <p:nvPr/>
        </p:nvSpPr>
        <p:spPr>
          <a:xfrm>
            <a:off x="1437175" y="3633875"/>
            <a:ext cx="2364300" cy="70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ja" sz="900">
                <a:solidFill>
                  <a:srgbClr val="1B224C"/>
                </a:solidFill>
              </a:rPr>
              <a:t>・広告出稿＆LP作成</a:t>
            </a:r>
            <a:endParaRPr sz="900">
              <a:solidFill>
                <a:srgbClr val="1B224C"/>
              </a:solidFill>
            </a:endParaRPr>
          </a:p>
          <a:p>
            <a:pPr marL="0" lvl="0" indent="0" algn="l" rtl="0">
              <a:spcBef>
                <a:spcPts val="0"/>
              </a:spcBef>
              <a:spcAft>
                <a:spcPts val="0"/>
              </a:spcAft>
              <a:buClr>
                <a:srgbClr val="000000"/>
              </a:buClr>
              <a:buSzPts val="1100"/>
              <a:buFont typeface="Arial"/>
              <a:buNone/>
            </a:pPr>
            <a:r>
              <a:rPr lang="ja" sz="900">
                <a:solidFill>
                  <a:srgbClr val="1B224C"/>
                </a:solidFill>
              </a:rPr>
              <a:t>・導入事例／事例集の追加と整理</a:t>
            </a:r>
            <a:endParaRPr sz="900">
              <a:solidFill>
                <a:srgbClr val="1B224C"/>
              </a:solidFill>
            </a:endParaRPr>
          </a:p>
          <a:p>
            <a:pPr marL="0" lvl="0" indent="0" algn="l" rtl="0">
              <a:spcBef>
                <a:spcPts val="0"/>
              </a:spcBef>
              <a:spcAft>
                <a:spcPts val="0"/>
              </a:spcAft>
              <a:buClr>
                <a:schemeClr val="dk1"/>
              </a:buClr>
              <a:buSzPts val="1100"/>
              <a:buFont typeface="Arial"/>
              <a:buNone/>
            </a:pPr>
            <a:r>
              <a:rPr lang="ja" sz="900">
                <a:solidFill>
                  <a:srgbClr val="1B224C"/>
                </a:solidFill>
              </a:rPr>
              <a:t>・サイト内改善（CTA／導線／構成）</a:t>
            </a:r>
            <a:endParaRPr sz="900">
              <a:solidFill>
                <a:srgbClr val="1B224C"/>
              </a:solidFill>
            </a:endParaRPr>
          </a:p>
        </p:txBody>
      </p:sp>
      <p:sp>
        <p:nvSpPr>
          <p:cNvPr id="433" name="Google Shape;433;p38"/>
          <p:cNvSpPr/>
          <p:nvPr/>
        </p:nvSpPr>
        <p:spPr>
          <a:xfrm>
            <a:off x="3900650" y="3633875"/>
            <a:ext cx="2364300" cy="70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900">
                <a:solidFill>
                  <a:srgbClr val="1B224C"/>
                </a:solidFill>
              </a:rPr>
              <a:t>・ホワイトペーパーの追加</a:t>
            </a:r>
            <a:endParaRPr sz="900">
              <a:solidFill>
                <a:srgbClr val="1B224C"/>
              </a:solidFill>
            </a:endParaRPr>
          </a:p>
          <a:p>
            <a:pPr marL="0" lvl="0" indent="0" algn="l" rtl="0">
              <a:spcBef>
                <a:spcPts val="0"/>
              </a:spcBef>
              <a:spcAft>
                <a:spcPts val="0"/>
              </a:spcAft>
              <a:buNone/>
            </a:pPr>
            <a:r>
              <a:rPr lang="ja" sz="900">
                <a:solidFill>
                  <a:srgbClr val="1B224C"/>
                </a:solidFill>
              </a:rPr>
              <a:t>・潜在層〜準顕在層向けKWの流入獲得</a:t>
            </a:r>
            <a:endParaRPr sz="900">
              <a:solidFill>
                <a:srgbClr val="1B224C"/>
              </a:solidFill>
            </a:endParaRPr>
          </a:p>
          <a:p>
            <a:pPr marL="0" lvl="0" indent="0" algn="l" rtl="0">
              <a:spcBef>
                <a:spcPts val="0"/>
              </a:spcBef>
              <a:spcAft>
                <a:spcPts val="0"/>
              </a:spcAft>
              <a:buNone/>
            </a:pPr>
            <a:endParaRPr sz="900">
              <a:solidFill>
                <a:srgbClr val="1B224C"/>
              </a:solidFill>
            </a:endParaRPr>
          </a:p>
        </p:txBody>
      </p:sp>
      <p:sp>
        <p:nvSpPr>
          <p:cNvPr id="434" name="Google Shape;434;p38"/>
          <p:cNvSpPr/>
          <p:nvPr/>
        </p:nvSpPr>
        <p:spPr>
          <a:xfrm>
            <a:off x="6364125" y="3633725"/>
            <a:ext cx="2364300" cy="70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900">
                <a:solidFill>
                  <a:srgbClr val="1B224C"/>
                </a:solidFill>
              </a:rPr>
              <a:t>・チャネルごとの傾向分析／リード獲得後　の数値の把握運用フロー確立</a:t>
            </a:r>
            <a:endParaRPr sz="900">
              <a:solidFill>
                <a:srgbClr val="1B224C"/>
              </a:solidFill>
            </a:endParaRPr>
          </a:p>
          <a:p>
            <a:pPr marL="0" lvl="0" indent="0" algn="l" rtl="0">
              <a:spcBef>
                <a:spcPts val="0"/>
              </a:spcBef>
              <a:spcAft>
                <a:spcPts val="0"/>
              </a:spcAft>
              <a:buNone/>
            </a:pPr>
            <a:r>
              <a:rPr lang="ja" sz="900">
                <a:solidFill>
                  <a:srgbClr val="1B224C"/>
                </a:solidFill>
              </a:rPr>
              <a:t>・メルマガ施策の改善（ナーチャリング）</a:t>
            </a:r>
            <a:endParaRPr sz="900">
              <a:solidFill>
                <a:srgbClr val="1B224C"/>
              </a:solidFill>
            </a:endParaRPr>
          </a:p>
          <a:p>
            <a:pPr marL="0" lvl="0" indent="0" algn="l" rtl="0">
              <a:spcBef>
                <a:spcPts val="0"/>
              </a:spcBef>
              <a:spcAft>
                <a:spcPts val="0"/>
              </a:spcAft>
              <a:buNone/>
            </a:pPr>
            <a:r>
              <a:rPr lang="ja" sz="900">
                <a:solidFill>
                  <a:srgbClr val="1B224C"/>
                </a:solidFill>
              </a:rPr>
              <a:t>・リード獲得後の体制整備</a:t>
            </a:r>
            <a:endParaRPr sz="900">
              <a:solidFill>
                <a:srgbClr val="1B224C"/>
              </a:solidFill>
            </a:endParaRPr>
          </a:p>
        </p:txBody>
      </p:sp>
      <p:sp>
        <p:nvSpPr>
          <p:cNvPr id="435" name="Google Shape;435;p38"/>
          <p:cNvSpPr/>
          <p:nvPr/>
        </p:nvSpPr>
        <p:spPr>
          <a:xfrm>
            <a:off x="3900650" y="4517350"/>
            <a:ext cx="2364300" cy="5727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FFFFFF"/>
                </a:solidFill>
              </a:rPr>
              <a:t>・中長期的に売上にインパクトするリード</a:t>
            </a:r>
            <a:endParaRPr sz="900" b="1">
              <a:solidFill>
                <a:srgbClr val="FFFFFF"/>
              </a:solidFill>
            </a:endParaRPr>
          </a:p>
          <a:p>
            <a:pPr marL="0" lvl="0" indent="0" algn="l" rtl="0">
              <a:spcBef>
                <a:spcPts val="0"/>
              </a:spcBef>
              <a:spcAft>
                <a:spcPts val="0"/>
              </a:spcAft>
              <a:buNone/>
            </a:pPr>
            <a:r>
              <a:rPr lang="ja" sz="900" b="1">
                <a:solidFill>
                  <a:srgbClr val="FFFFFF"/>
                </a:solidFill>
              </a:rPr>
              <a:t>　が獲得できる（見込み顧客リスト獲得）</a:t>
            </a:r>
            <a:endParaRPr sz="900" b="1">
              <a:solidFill>
                <a:srgbClr val="FFFFFF"/>
              </a:solidFill>
            </a:endParaRPr>
          </a:p>
        </p:txBody>
      </p:sp>
      <p:sp>
        <p:nvSpPr>
          <p:cNvPr id="436" name="Google Shape;436;p38"/>
          <p:cNvSpPr/>
          <p:nvPr/>
        </p:nvSpPr>
        <p:spPr>
          <a:xfrm>
            <a:off x="1437175" y="4517350"/>
            <a:ext cx="2364300" cy="5727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FFFFFF"/>
                </a:solidFill>
              </a:rPr>
              <a:t>早期に売上にインパクトするリードが獲　得できる（確度の高いリストの獲得）</a:t>
            </a:r>
            <a:endParaRPr sz="900" b="1">
              <a:solidFill>
                <a:srgbClr val="FFFFFF"/>
              </a:solidFill>
            </a:endParaRPr>
          </a:p>
        </p:txBody>
      </p:sp>
      <p:sp>
        <p:nvSpPr>
          <p:cNvPr id="437" name="Google Shape;437;p38"/>
          <p:cNvSpPr/>
          <p:nvPr/>
        </p:nvSpPr>
        <p:spPr>
          <a:xfrm>
            <a:off x="6364125" y="4517350"/>
            <a:ext cx="2364300" cy="5727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FFFFFF"/>
                </a:solidFill>
              </a:rPr>
              <a:t>・適切なアプローチを行なうことで商談化</a:t>
            </a:r>
            <a:endParaRPr sz="900" b="1">
              <a:solidFill>
                <a:srgbClr val="FFFFFF"/>
              </a:solidFill>
            </a:endParaRPr>
          </a:p>
          <a:p>
            <a:pPr marL="0" lvl="0" indent="0" algn="l" rtl="0">
              <a:spcBef>
                <a:spcPts val="0"/>
              </a:spcBef>
              <a:spcAft>
                <a:spcPts val="0"/>
              </a:spcAft>
              <a:buNone/>
            </a:pPr>
            <a:r>
              <a:rPr lang="ja" sz="900" b="1">
                <a:solidFill>
                  <a:srgbClr val="FFFFFF"/>
                </a:solidFill>
              </a:rPr>
              <a:t>　率や受注率が向上する</a:t>
            </a:r>
            <a:endParaRPr sz="900" b="1">
              <a:solidFill>
                <a:srgbClr val="FFFFFF"/>
              </a:solidFill>
            </a:endParaRPr>
          </a:p>
        </p:txBody>
      </p:sp>
      <p:sp>
        <p:nvSpPr>
          <p:cNvPr id="438" name="Google Shape;438;p38"/>
          <p:cNvSpPr/>
          <p:nvPr/>
        </p:nvSpPr>
        <p:spPr>
          <a:xfrm>
            <a:off x="4854700" y="1691788"/>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39" name="Google Shape;439;p38"/>
          <p:cNvSpPr/>
          <p:nvPr/>
        </p:nvSpPr>
        <p:spPr>
          <a:xfrm>
            <a:off x="2391225" y="3480825"/>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0" name="Google Shape;440;p38"/>
          <p:cNvSpPr/>
          <p:nvPr/>
        </p:nvSpPr>
        <p:spPr>
          <a:xfrm>
            <a:off x="4854700" y="3480825"/>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1" name="Google Shape;441;p38"/>
          <p:cNvSpPr/>
          <p:nvPr/>
        </p:nvSpPr>
        <p:spPr>
          <a:xfrm>
            <a:off x="7318175" y="3480825"/>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2" name="Google Shape;442;p38"/>
          <p:cNvSpPr/>
          <p:nvPr/>
        </p:nvSpPr>
        <p:spPr>
          <a:xfrm>
            <a:off x="2391225" y="4364413"/>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3" name="Google Shape;443;p38"/>
          <p:cNvSpPr/>
          <p:nvPr/>
        </p:nvSpPr>
        <p:spPr>
          <a:xfrm>
            <a:off x="2391225" y="2586325"/>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4" name="Google Shape;444;p38"/>
          <p:cNvSpPr/>
          <p:nvPr/>
        </p:nvSpPr>
        <p:spPr>
          <a:xfrm>
            <a:off x="4854700" y="4364413"/>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5" name="Google Shape;445;p38"/>
          <p:cNvSpPr/>
          <p:nvPr/>
        </p:nvSpPr>
        <p:spPr>
          <a:xfrm>
            <a:off x="4847175" y="2586325"/>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6" name="Google Shape;446;p38"/>
          <p:cNvSpPr/>
          <p:nvPr/>
        </p:nvSpPr>
        <p:spPr>
          <a:xfrm>
            <a:off x="7318175" y="2586325"/>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
        <p:nvSpPr>
          <p:cNvPr id="447" name="Google Shape;447;p38"/>
          <p:cNvSpPr/>
          <p:nvPr/>
        </p:nvSpPr>
        <p:spPr>
          <a:xfrm>
            <a:off x="7318175" y="4364400"/>
            <a:ext cx="456200" cy="123500"/>
          </a:xfrm>
          <a:prstGeom prst="flowChartMerg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FE2F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重点取り組み（記入例）</a:t>
            </a:r>
            <a:endParaRPr/>
          </a:p>
        </p:txBody>
      </p:sp>
      <p:sp>
        <p:nvSpPr>
          <p:cNvPr id="453" name="Google Shape;453;p39"/>
          <p:cNvSpPr/>
          <p:nvPr/>
        </p:nvSpPr>
        <p:spPr>
          <a:xfrm>
            <a:off x="387000" y="1243876"/>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454" name="Google Shape;454;p39"/>
          <p:cNvSpPr/>
          <p:nvPr/>
        </p:nvSpPr>
        <p:spPr>
          <a:xfrm>
            <a:off x="387000" y="1243875"/>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 sz="2700" b="1">
                <a:solidFill>
                  <a:srgbClr val="FFFFFF"/>
                </a:solidFill>
              </a:rPr>
              <a:t>1</a:t>
            </a:r>
            <a:endParaRPr sz="2700" b="1">
              <a:solidFill>
                <a:srgbClr val="FFFFFF"/>
              </a:solidFill>
            </a:endParaRPr>
          </a:p>
        </p:txBody>
      </p:sp>
      <p:sp>
        <p:nvSpPr>
          <p:cNvPr id="455" name="Google Shape;455;p39"/>
          <p:cNvSpPr txBox="1"/>
          <p:nvPr/>
        </p:nvSpPr>
        <p:spPr>
          <a:xfrm>
            <a:off x="1449400" y="1387925"/>
            <a:ext cx="50958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b="1">
                <a:solidFill>
                  <a:srgbClr val="073763"/>
                </a:solidFill>
              </a:rPr>
              <a:t>ソリューションの情報整理・サービス訴求の進化</a:t>
            </a:r>
            <a:endParaRPr sz="1100" b="1">
              <a:solidFill>
                <a:srgbClr val="073763"/>
              </a:solidFill>
            </a:endParaRPr>
          </a:p>
        </p:txBody>
      </p:sp>
      <p:sp>
        <p:nvSpPr>
          <p:cNvPr id="456" name="Google Shape;456;p39"/>
          <p:cNvSpPr txBox="1"/>
          <p:nvPr/>
        </p:nvSpPr>
        <p:spPr>
          <a:xfrm>
            <a:off x="1449385" y="1619388"/>
            <a:ext cx="69831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sz="1100">
                <a:solidFill>
                  <a:srgbClr val="073763"/>
                </a:solidFill>
              </a:rPr>
              <a:t>取扱製品のカテゴライズ・粒度を揃え、顧客課題を中心としたメッセージへと転換する</a:t>
            </a:r>
            <a:endParaRPr sz="1100">
              <a:solidFill>
                <a:srgbClr val="073763"/>
              </a:solidFill>
            </a:endParaRPr>
          </a:p>
        </p:txBody>
      </p:sp>
      <p:sp>
        <p:nvSpPr>
          <p:cNvPr id="457" name="Google Shape;457;p39"/>
          <p:cNvSpPr/>
          <p:nvPr/>
        </p:nvSpPr>
        <p:spPr>
          <a:xfrm>
            <a:off x="387000" y="2170407"/>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458" name="Google Shape;458;p39"/>
          <p:cNvSpPr/>
          <p:nvPr/>
        </p:nvSpPr>
        <p:spPr>
          <a:xfrm>
            <a:off x="387000" y="2170407"/>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 sz="2700" b="1">
                <a:solidFill>
                  <a:srgbClr val="FFFFFF"/>
                </a:solidFill>
              </a:rPr>
              <a:t>2</a:t>
            </a:r>
            <a:endParaRPr sz="2700" b="1">
              <a:solidFill>
                <a:srgbClr val="FFFFFF"/>
              </a:solidFill>
            </a:endParaRPr>
          </a:p>
        </p:txBody>
      </p:sp>
      <p:sp>
        <p:nvSpPr>
          <p:cNvPr id="459" name="Google Shape;459;p39"/>
          <p:cNvSpPr txBox="1"/>
          <p:nvPr/>
        </p:nvSpPr>
        <p:spPr>
          <a:xfrm>
            <a:off x="1449400" y="2314450"/>
            <a:ext cx="48675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b="1">
                <a:solidFill>
                  <a:srgbClr val="073763"/>
                </a:solidFill>
              </a:rPr>
              <a:t>明確層・顕在層のCVに繋がるコンテンツの不足（事例）</a:t>
            </a:r>
            <a:endParaRPr sz="1100" b="1">
              <a:solidFill>
                <a:srgbClr val="073763"/>
              </a:solidFill>
            </a:endParaRPr>
          </a:p>
        </p:txBody>
      </p:sp>
      <p:sp>
        <p:nvSpPr>
          <p:cNvPr id="460" name="Google Shape;460;p39"/>
          <p:cNvSpPr txBox="1"/>
          <p:nvPr/>
        </p:nvSpPr>
        <p:spPr>
          <a:xfrm>
            <a:off x="1449399" y="2545925"/>
            <a:ext cx="42165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sz="1100">
                <a:solidFill>
                  <a:srgbClr val="073763"/>
                </a:solidFill>
              </a:rPr>
              <a:t>「XX社に任せる」根拠を、第三者の声も使い提示する</a:t>
            </a:r>
            <a:endParaRPr sz="1100">
              <a:solidFill>
                <a:srgbClr val="073763"/>
              </a:solidFill>
            </a:endParaRPr>
          </a:p>
        </p:txBody>
      </p:sp>
      <p:sp>
        <p:nvSpPr>
          <p:cNvPr id="461" name="Google Shape;461;p39"/>
          <p:cNvSpPr/>
          <p:nvPr/>
        </p:nvSpPr>
        <p:spPr>
          <a:xfrm>
            <a:off x="387000" y="3116841"/>
            <a:ext cx="8370000" cy="669300"/>
          </a:xfrm>
          <a:prstGeom prst="rect">
            <a:avLst/>
          </a:prstGeom>
          <a:solidFill>
            <a:srgbClr val="FFFFFF"/>
          </a:solidFill>
          <a:ln>
            <a:noFill/>
          </a:ln>
          <a:effectLst>
            <a:outerShdw blurRad="215900" sx="102000" sy="102000" algn="ctr" rotWithShape="0">
              <a:srgbClr val="667B9A">
                <a:alpha val="2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rgbClr val="000000"/>
              </a:solidFill>
            </a:endParaRPr>
          </a:p>
        </p:txBody>
      </p:sp>
      <p:sp>
        <p:nvSpPr>
          <p:cNvPr id="462" name="Google Shape;462;p39"/>
          <p:cNvSpPr/>
          <p:nvPr/>
        </p:nvSpPr>
        <p:spPr>
          <a:xfrm>
            <a:off x="387000" y="3116841"/>
            <a:ext cx="783000" cy="669300"/>
          </a:xfrm>
          <a:prstGeom prst="rect">
            <a:avLst/>
          </a:prstGeom>
          <a:solidFill>
            <a:srgbClr val="00438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 sz="2700" b="1">
                <a:solidFill>
                  <a:srgbClr val="FFFFFF"/>
                </a:solidFill>
              </a:rPr>
              <a:t>3</a:t>
            </a:r>
            <a:endParaRPr sz="2700" b="1">
              <a:solidFill>
                <a:srgbClr val="FFFFFF"/>
              </a:solidFill>
            </a:endParaRPr>
          </a:p>
        </p:txBody>
      </p:sp>
      <p:sp>
        <p:nvSpPr>
          <p:cNvPr id="463" name="Google Shape;463;p39"/>
          <p:cNvSpPr txBox="1"/>
          <p:nvPr/>
        </p:nvSpPr>
        <p:spPr>
          <a:xfrm>
            <a:off x="1449385" y="3492357"/>
            <a:ext cx="6983100" cy="165900"/>
          </a:xfrm>
          <a:prstGeom prst="rect">
            <a:avLst/>
          </a:prstGeom>
          <a:noFill/>
          <a:ln>
            <a:noFill/>
          </a:ln>
        </p:spPr>
        <p:txBody>
          <a:bodyPr spcFirstLastPara="1" wrap="square" lIns="68575" tIns="27000" rIns="68575" bIns="27000" anchor="ctr" anchorCtr="0">
            <a:noAutofit/>
          </a:bodyPr>
          <a:lstStyle/>
          <a:p>
            <a:pPr marL="0" marR="0" lvl="0" indent="0" algn="l" rtl="0">
              <a:lnSpc>
                <a:spcPct val="120000"/>
              </a:lnSpc>
              <a:spcBef>
                <a:spcPts val="0"/>
              </a:spcBef>
              <a:spcAft>
                <a:spcPts val="0"/>
              </a:spcAft>
              <a:buNone/>
            </a:pPr>
            <a:r>
              <a:rPr lang="ja" sz="1100">
                <a:solidFill>
                  <a:srgbClr val="073763"/>
                </a:solidFill>
              </a:rPr>
              <a:t>注力事業に関するトピックで専門性の高さを示し、全体の順位を底上げする</a:t>
            </a:r>
            <a:endParaRPr sz="1100">
              <a:solidFill>
                <a:srgbClr val="073763"/>
              </a:solidFill>
            </a:endParaRPr>
          </a:p>
        </p:txBody>
      </p:sp>
      <p:sp>
        <p:nvSpPr>
          <p:cNvPr id="464" name="Google Shape;464;p39"/>
          <p:cNvSpPr txBox="1"/>
          <p:nvPr/>
        </p:nvSpPr>
        <p:spPr>
          <a:xfrm>
            <a:off x="1449400" y="3256850"/>
            <a:ext cx="7079400" cy="165900"/>
          </a:xfrm>
          <a:prstGeom prst="rect">
            <a:avLst/>
          </a:prstGeom>
          <a:noFill/>
          <a:ln>
            <a:noFill/>
          </a:ln>
        </p:spPr>
        <p:txBody>
          <a:bodyPr spcFirstLastPara="1" wrap="square" lIns="68575" tIns="27000" rIns="68575" bIns="27000" anchor="ctr" anchorCtr="0">
            <a:noAutofit/>
          </a:bodyPr>
          <a:lstStyle/>
          <a:p>
            <a:pPr marL="0" lvl="0" indent="0" algn="l" rtl="0">
              <a:lnSpc>
                <a:spcPct val="120000"/>
              </a:lnSpc>
              <a:spcBef>
                <a:spcPts val="0"/>
              </a:spcBef>
              <a:spcAft>
                <a:spcPts val="0"/>
              </a:spcAft>
              <a:buNone/>
            </a:pPr>
            <a:r>
              <a:rPr lang="ja" b="1">
                <a:solidFill>
                  <a:srgbClr val="073763"/>
                </a:solidFill>
              </a:rPr>
              <a:t>準顕在層のCVに繋がるコンテンツの不足（ホワイトペーパー・記事）</a:t>
            </a:r>
            <a:endParaRPr b="1">
              <a:solidFill>
                <a:srgbClr val="073763"/>
              </a:solidFill>
            </a:endParaRPr>
          </a:p>
        </p:txBody>
      </p:sp>
      <p:sp>
        <p:nvSpPr>
          <p:cNvPr id="465" name="Google Shape;465;p39"/>
          <p:cNvSpPr/>
          <p:nvPr/>
        </p:nvSpPr>
        <p:spPr>
          <a:xfrm>
            <a:off x="5665900" y="132475"/>
            <a:ext cx="3354900" cy="1020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【ポイント】</a:t>
            </a:r>
            <a:endParaRPr sz="1100" b="1">
              <a:solidFill>
                <a:srgbClr val="073763"/>
              </a:solidFill>
            </a:endParaRPr>
          </a:p>
          <a:p>
            <a:pPr marL="0" lvl="0" indent="0" algn="l" rtl="0">
              <a:spcBef>
                <a:spcPts val="0"/>
              </a:spcBef>
              <a:spcAft>
                <a:spcPts val="0"/>
              </a:spcAft>
              <a:buNone/>
            </a:pPr>
            <a:r>
              <a:rPr lang="ja" sz="1100" b="1">
                <a:solidFill>
                  <a:srgbClr val="073763"/>
                </a:solidFill>
              </a:rPr>
              <a:t>1~3の内容は記入例です。このページ以下で各施策の詳細を説明いただくと、資料として伝わりやすいかと思います。</a:t>
            </a:r>
            <a:endParaRPr sz="1100" b="1">
              <a:solidFill>
                <a:srgbClr val="07376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BtoBマーケの施策一覧</a:t>
            </a:r>
            <a:endParaRPr/>
          </a:p>
        </p:txBody>
      </p:sp>
      <p:sp>
        <p:nvSpPr>
          <p:cNvPr id="471" name="Google Shape;471;p40"/>
          <p:cNvSpPr txBox="1"/>
          <p:nvPr/>
        </p:nvSpPr>
        <p:spPr>
          <a:xfrm>
            <a:off x="311700" y="1021038"/>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b="1">
                <a:solidFill>
                  <a:srgbClr val="073763"/>
                </a:solidFill>
              </a:rPr>
              <a:t>【参考】検討している度合いにより、打つ手は変わる</a:t>
            </a:r>
            <a:endParaRPr sz="1800" b="1">
              <a:solidFill>
                <a:srgbClr val="073763"/>
              </a:solidFill>
            </a:endParaRPr>
          </a:p>
        </p:txBody>
      </p:sp>
      <p:cxnSp>
        <p:nvCxnSpPr>
          <p:cNvPr id="472" name="Google Shape;472;p40"/>
          <p:cNvCxnSpPr/>
          <p:nvPr/>
        </p:nvCxnSpPr>
        <p:spPr>
          <a:xfrm>
            <a:off x="1335150" y="3736669"/>
            <a:ext cx="1968900" cy="0"/>
          </a:xfrm>
          <a:prstGeom prst="straightConnector1">
            <a:avLst/>
          </a:prstGeom>
          <a:noFill/>
          <a:ln w="19050" cap="flat" cmpd="sng">
            <a:solidFill>
              <a:srgbClr val="FFFFFF"/>
            </a:solidFill>
            <a:prstDash val="solid"/>
            <a:round/>
            <a:headEnd type="none" w="med" len="med"/>
            <a:tailEnd type="none" w="med" len="med"/>
          </a:ln>
        </p:spPr>
      </p:cxnSp>
      <p:cxnSp>
        <p:nvCxnSpPr>
          <p:cNvPr id="473" name="Google Shape;473;p40"/>
          <p:cNvCxnSpPr/>
          <p:nvPr/>
        </p:nvCxnSpPr>
        <p:spPr>
          <a:xfrm rot="10800000" flipH="1">
            <a:off x="2142275" y="2250800"/>
            <a:ext cx="6635400" cy="36000"/>
          </a:xfrm>
          <a:prstGeom prst="straightConnector1">
            <a:avLst/>
          </a:prstGeom>
          <a:noFill/>
          <a:ln w="9525" cap="flat" cmpd="sng">
            <a:solidFill>
              <a:srgbClr val="595959"/>
            </a:solidFill>
            <a:prstDash val="dot"/>
            <a:round/>
            <a:headEnd type="none" w="med" len="med"/>
            <a:tailEnd type="none" w="med" len="med"/>
          </a:ln>
        </p:spPr>
      </p:cxnSp>
      <p:cxnSp>
        <p:nvCxnSpPr>
          <p:cNvPr id="474" name="Google Shape;474;p40"/>
          <p:cNvCxnSpPr/>
          <p:nvPr/>
        </p:nvCxnSpPr>
        <p:spPr>
          <a:xfrm rot="10800000" flipH="1">
            <a:off x="2718675" y="3217294"/>
            <a:ext cx="6058800" cy="9600"/>
          </a:xfrm>
          <a:prstGeom prst="straightConnector1">
            <a:avLst/>
          </a:prstGeom>
          <a:noFill/>
          <a:ln w="9525" cap="flat" cmpd="sng">
            <a:solidFill>
              <a:srgbClr val="595959"/>
            </a:solidFill>
            <a:prstDash val="dot"/>
            <a:round/>
            <a:headEnd type="none" w="med" len="med"/>
            <a:tailEnd type="none" w="med" len="med"/>
          </a:ln>
        </p:spPr>
      </p:cxnSp>
      <p:cxnSp>
        <p:nvCxnSpPr>
          <p:cNvPr id="475" name="Google Shape;475;p40"/>
          <p:cNvCxnSpPr/>
          <p:nvPr/>
        </p:nvCxnSpPr>
        <p:spPr>
          <a:xfrm>
            <a:off x="1262625" y="4148300"/>
            <a:ext cx="7569600" cy="33000"/>
          </a:xfrm>
          <a:prstGeom prst="straightConnector1">
            <a:avLst/>
          </a:prstGeom>
          <a:noFill/>
          <a:ln w="9525" cap="flat" cmpd="sng">
            <a:solidFill>
              <a:srgbClr val="595959"/>
            </a:solidFill>
            <a:prstDash val="dot"/>
            <a:round/>
            <a:headEnd type="none" w="med" len="med"/>
            <a:tailEnd type="none" w="med" len="med"/>
          </a:ln>
        </p:spPr>
      </p:cxnSp>
      <p:sp>
        <p:nvSpPr>
          <p:cNvPr id="476" name="Google Shape;476;p40"/>
          <p:cNvSpPr txBox="1"/>
          <p:nvPr/>
        </p:nvSpPr>
        <p:spPr>
          <a:xfrm>
            <a:off x="4954937" y="1624600"/>
            <a:ext cx="1653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rgbClr val="073763"/>
                </a:solidFill>
              </a:rPr>
              <a:t>流入施策</a:t>
            </a:r>
            <a:endParaRPr sz="1200" b="1">
              <a:solidFill>
                <a:srgbClr val="073763"/>
              </a:solidFill>
            </a:endParaRPr>
          </a:p>
        </p:txBody>
      </p:sp>
      <p:grpSp>
        <p:nvGrpSpPr>
          <p:cNvPr id="477" name="Google Shape;477;p40"/>
          <p:cNvGrpSpPr/>
          <p:nvPr/>
        </p:nvGrpSpPr>
        <p:grpSpPr>
          <a:xfrm>
            <a:off x="4345857" y="1964211"/>
            <a:ext cx="1968823" cy="3098344"/>
            <a:chOff x="4110925" y="1519900"/>
            <a:chExt cx="1882600" cy="3117988"/>
          </a:xfrm>
        </p:grpSpPr>
        <p:sp>
          <p:nvSpPr>
            <p:cNvPr id="478" name="Google Shape;478;p40"/>
            <p:cNvSpPr/>
            <p:nvPr/>
          </p:nvSpPr>
          <p:spPr>
            <a:xfrm>
              <a:off x="4110925" y="4384088"/>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CxOレター</a:t>
              </a:r>
              <a:endParaRPr sz="900" b="1">
                <a:solidFill>
                  <a:srgbClr val="073763"/>
                </a:solidFill>
              </a:endParaRPr>
            </a:p>
          </p:txBody>
        </p:sp>
        <p:sp>
          <p:nvSpPr>
            <p:cNvPr id="479" name="Google Shape;479;p40"/>
            <p:cNvSpPr/>
            <p:nvPr/>
          </p:nvSpPr>
          <p:spPr>
            <a:xfrm>
              <a:off x="5079125" y="4384088"/>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800" b="1">
                  <a:solidFill>
                    <a:srgbClr val="073763"/>
                  </a:solidFill>
                </a:rPr>
                <a:t>テレビ</a:t>
              </a:r>
              <a:br>
                <a:rPr lang="ja" sz="800" b="1">
                  <a:solidFill>
                    <a:srgbClr val="073763"/>
                  </a:solidFill>
                </a:rPr>
              </a:br>
              <a:r>
                <a:rPr lang="ja" sz="800" b="1">
                  <a:solidFill>
                    <a:srgbClr val="073763"/>
                  </a:solidFill>
                </a:rPr>
                <a:t>（CM・取材）</a:t>
              </a:r>
              <a:endParaRPr sz="800" b="1">
                <a:solidFill>
                  <a:srgbClr val="073763"/>
                </a:solidFill>
              </a:endParaRPr>
            </a:p>
          </p:txBody>
        </p:sp>
        <p:sp>
          <p:nvSpPr>
            <p:cNvPr id="480" name="Google Shape;480;p40"/>
            <p:cNvSpPr/>
            <p:nvPr/>
          </p:nvSpPr>
          <p:spPr>
            <a:xfrm>
              <a:off x="4110925" y="4084613"/>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テレアポ</a:t>
              </a:r>
              <a:endParaRPr sz="900" b="1">
                <a:solidFill>
                  <a:srgbClr val="073763"/>
                </a:solidFill>
              </a:endParaRPr>
            </a:p>
          </p:txBody>
        </p:sp>
        <p:sp>
          <p:nvSpPr>
            <p:cNvPr id="481" name="Google Shape;481;p40"/>
            <p:cNvSpPr/>
            <p:nvPr/>
          </p:nvSpPr>
          <p:spPr>
            <a:xfrm>
              <a:off x="5079125" y="4084613"/>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展示会</a:t>
              </a:r>
              <a:endParaRPr sz="900" b="1">
                <a:solidFill>
                  <a:srgbClr val="073763"/>
                </a:solidFill>
              </a:endParaRPr>
            </a:p>
          </p:txBody>
        </p:sp>
        <p:sp>
          <p:nvSpPr>
            <p:cNvPr id="482" name="Google Shape;482;p40"/>
            <p:cNvSpPr/>
            <p:nvPr/>
          </p:nvSpPr>
          <p:spPr>
            <a:xfrm>
              <a:off x="4110925" y="378625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ferret One広告</a:t>
              </a:r>
              <a:endParaRPr sz="800" b="1">
                <a:solidFill>
                  <a:srgbClr val="073763"/>
                </a:solidFill>
              </a:endParaRPr>
            </a:p>
          </p:txBody>
        </p:sp>
        <p:sp>
          <p:nvSpPr>
            <p:cNvPr id="483" name="Google Shape;483;p40"/>
            <p:cNvSpPr/>
            <p:nvPr/>
          </p:nvSpPr>
          <p:spPr>
            <a:xfrm>
              <a:off x="5079125" y="378625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記事広告</a:t>
              </a:r>
              <a:endParaRPr sz="900" b="1">
                <a:solidFill>
                  <a:srgbClr val="073763"/>
                </a:solidFill>
              </a:endParaRPr>
            </a:p>
          </p:txBody>
        </p:sp>
        <p:sp>
          <p:nvSpPr>
            <p:cNvPr id="484" name="Google Shape;484;p40"/>
            <p:cNvSpPr/>
            <p:nvPr/>
          </p:nvSpPr>
          <p:spPr>
            <a:xfrm>
              <a:off x="4110925" y="3426588"/>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セミナー</a:t>
              </a:r>
              <a:endParaRPr sz="900" b="1">
                <a:solidFill>
                  <a:srgbClr val="073763"/>
                </a:solidFill>
              </a:endParaRPr>
            </a:p>
          </p:txBody>
        </p:sp>
        <p:sp>
          <p:nvSpPr>
            <p:cNvPr id="485" name="Google Shape;485;p40"/>
            <p:cNvSpPr/>
            <p:nvPr/>
          </p:nvSpPr>
          <p:spPr>
            <a:xfrm>
              <a:off x="5079125" y="3426588"/>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展示会</a:t>
              </a:r>
              <a:endParaRPr sz="900" b="1">
                <a:solidFill>
                  <a:srgbClr val="073763"/>
                </a:solidFill>
              </a:endParaRPr>
            </a:p>
          </p:txBody>
        </p:sp>
        <p:sp>
          <p:nvSpPr>
            <p:cNvPr id="486" name="Google Shape;486;p40"/>
            <p:cNvSpPr/>
            <p:nvPr/>
          </p:nvSpPr>
          <p:spPr>
            <a:xfrm>
              <a:off x="4110925" y="3127113"/>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記事広告</a:t>
              </a:r>
              <a:endParaRPr sz="900" b="1">
                <a:solidFill>
                  <a:srgbClr val="073763"/>
                </a:solidFill>
              </a:endParaRPr>
            </a:p>
          </p:txBody>
        </p:sp>
        <p:sp>
          <p:nvSpPr>
            <p:cNvPr id="487" name="Google Shape;487;p40"/>
            <p:cNvSpPr/>
            <p:nvPr/>
          </p:nvSpPr>
          <p:spPr>
            <a:xfrm>
              <a:off x="5079125" y="3127113"/>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800" b="1">
                  <a:solidFill>
                    <a:srgbClr val="073763"/>
                  </a:solidFill>
                </a:rPr>
                <a:t>比較メディア</a:t>
              </a:r>
              <a:br>
                <a:rPr lang="ja" sz="800" b="1">
                  <a:solidFill>
                    <a:srgbClr val="073763"/>
                  </a:solidFill>
                </a:rPr>
              </a:br>
              <a:r>
                <a:rPr lang="ja" sz="800" b="1">
                  <a:solidFill>
                    <a:srgbClr val="073763"/>
                  </a:solidFill>
                </a:rPr>
                <a:t>掲載</a:t>
              </a:r>
              <a:endParaRPr sz="900" b="1">
                <a:solidFill>
                  <a:srgbClr val="073763"/>
                </a:solidFill>
              </a:endParaRPr>
            </a:p>
          </p:txBody>
        </p:sp>
        <p:sp>
          <p:nvSpPr>
            <p:cNvPr id="488" name="Google Shape;488;p40"/>
            <p:cNvSpPr/>
            <p:nvPr/>
          </p:nvSpPr>
          <p:spPr>
            <a:xfrm>
              <a:off x="4110925" y="282875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Facebook広告</a:t>
              </a:r>
              <a:endParaRPr sz="800" b="1">
                <a:solidFill>
                  <a:srgbClr val="073763"/>
                </a:solidFill>
              </a:endParaRPr>
            </a:p>
          </p:txBody>
        </p:sp>
        <p:sp>
          <p:nvSpPr>
            <p:cNvPr id="489" name="Google Shape;489;p40"/>
            <p:cNvSpPr/>
            <p:nvPr/>
          </p:nvSpPr>
          <p:spPr>
            <a:xfrm>
              <a:off x="5079125" y="282875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ディスプレイ</a:t>
              </a:r>
              <a:br>
                <a:rPr lang="ja" sz="800" b="1">
                  <a:solidFill>
                    <a:srgbClr val="073763"/>
                  </a:solidFill>
                </a:rPr>
              </a:br>
              <a:r>
                <a:rPr lang="ja" sz="800" b="1">
                  <a:solidFill>
                    <a:srgbClr val="073763"/>
                  </a:solidFill>
                </a:rPr>
                <a:t>広告</a:t>
              </a:r>
              <a:endParaRPr sz="800" b="1">
                <a:solidFill>
                  <a:srgbClr val="073763"/>
                </a:solidFill>
              </a:endParaRPr>
            </a:p>
          </p:txBody>
        </p:sp>
        <p:sp>
          <p:nvSpPr>
            <p:cNvPr id="490" name="Google Shape;490;p40"/>
            <p:cNvSpPr/>
            <p:nvPr/>
          </p:nvSpPr>
          <p:spPr>
            <a:xfrm>
              <a:off x="4110925" y="2476038"/>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クローズド</a:t>
              </a:r>
              <a:br>
                <a:rPr lang="ja" sz="800" b="1">
                  <a:solidFill>
                    <a:srgbClr val="073763"/>
                  </a:solidFill>
                </a:rPr>
              </a:br>
              <a:r>
                <a:rPr lang="ja" sz="800" b="1">
                  <a:solidFill>
                    <a:srgbClr val="073763"/>
                  </a:solidFill>
                </a:rPr>
                <a:t>セミナー</a:t>
              </a:r>
              <a:endParaRPr sz="800" b="1">
                <a:solidFill>
                  <a:srgbClr val="073763"/>
                </a:solidFill>
              </a:endParaRPr>
            </a:p>
          </p:txBody>
        </p:sp>
        <p:sp>
          <p:nvSpPr>
            <p:cNvPr id="491" name="Google Shape;491;p40"/>
            <p:cNvSpPr/>
            <p:nvPr/>
          </p:nvSpPr>
          <p:spPr>
            <a:xfrm>
              <a:off x="5079125" y="2476038"/>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代理店開拓</a:t>
              </a:r>
              <a:endParaRPr sz="900" b="1">
                <a:solidFill>
                  <a:srgbClr val="073763"/>
                </a:solidFill>
              </a:endParaRPr>
            </a:p>
          </p:txBody>
        </p:sp>
        <p:sp>
          <p:nvSpPr>
            <p:cNvPr id="492" name="Google Shape;492;p40"/>
            <p:cNvSpPr/>
            <p:nvPr/>
          </p:nvSpPr>
          <p:spPr>
            <a:xfrm>
              <a:off x="4110925" y="2176563"/>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リスティング</a:t>
              </a:r>
              <a:br>
                <a:rPr lang="ja" sz="800" b="1">
                  <a:solidFill>
                    <a:srgbClr val="073763"/>
                  </a:solidFill>
                </a:rPr>
              </a:br>
              <a:r>
                <a:rPr lang="ja" sz="800" b="1">
                  <a:solidFill>
                    <a:srgbClr val="073763"/>
                  </a:solidFill>
                </a:rPr>
                <a:t>広告</a:t>
              </a:r>
              <a:endParaRPr sz="800" b="1">
                <a:solidFill>
                  <a:srgbClr val="073763"/>
                </a:solidFill>
              </a:endParaRPr>
            </a:p>
          </p:txBody>
        </p:sp>
        <p:sp>
          <p:nvSpPr>
            <p:cNvPr id="493" name="Google Shape;493;p40"/>
            <p:cNvSpPr/>
            <p:nvPr/>
          </p:nvSpPr>
          <p:spPr>
            <a:xfrm>
              <a:off x="5079125" y="2176563"/>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リタゲ広告</a:t>
              </a:r>
              <a:endParaRPr sz="900" b="1">
                <a:solidFill>
                  <a:srgbClr val="073763"/>
                </a:solidFill>
              </a:endParaRPr>
            </a:p>
          </p:txBody>
        </p:sp>
        <p:sp>
          <p:nvSpPr>
            <p:cNvPr id="494" name="Google Shape;494;p40"/>
            <p:cNvSpPr/>
            <p:nvPr/>
          </p:nvSpPr>
          <p:spPr>
            <a:xfrm>
              <a:off x="4110925" y="187820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指名検索</a:t>
              </a:r>
              <a:endParaRPr sz="900" b="1">
                <a:solidFill>
                  <a:srgbClr val="073763"/>
                </a:solidFill>
              </a:endParaRPr>
            </a:p>
          </p:txBody>
        </p:sp>
        <p:sp>
          <p:nvSpPr>
            <p:cNvPr id="495" name="Google Shape;495;p40"/>
            <p:cNvSpPr/>
            <p:nvPr/>
          </p:nvSpPr>
          <p:spPr>
            <a:xfrm>
              <a:off x="5079125" y="187820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紹介経由</a:t>
              </a:r>
              <a:endParaRPr sz="900" b="1">
                <a:solidFill>
                  <a:srgbClr val="073763"/>
                </a:solidFill>
              </a:endParaRPr>
            </a:p>
          </p:txBody>
        </p:sp>
        <p:sp>
          <p:nvSpPr>
            <p:cNvPr id="496" name="Google Shape;496;p40"/>
            <p:cNvSpPr/>
            <p:nvPr/>
          </p:nvSpPr>
          <p:spPr>
            <a:xfrm>
              <a:off x="4110925" y="151990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指名検索</a:t>
              </a:r>
              <a:endParaRPr sz="900" b="1">
                <a:solidFill>
                  <a:srgbClr val="073763"/>
                </a:solidFill>
              </a:endParaRPr>
            </a:p>
          </p:txBody>
        </p:sp>
        <p:sp>
          <p:nvSpPr>
            <p:cNvPr id="497" name="Google Shape;497;p40"/>
            <p:cNvSpPr/>
            <p:nvPr/>
          </p:nvSpPr>
          <p:spPr>
            <a:xfrm>
              <a:off x="5079125" y="1519900"/>
              <a:ext cx="914400" cy="2538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紹介経由</a:t>
              </a:r>
              <a:endParaRPr sz="900" b="1">
                <a:solidFill>
                  <a:srgbClr val="073763"/>
                </a:solidFill>
              </a:endParaRPr>
            </a:p>
          </p:txBody>
        </p:sp>
      </p:grpSp>
      <p:sp>
        <p:nvSpPr>
          <p:cNvPr id="498" name="Google Shape;498;p40"/>
          <p:cNvSpPr/>
          <p:nvPr/>
        </p:nvSpPr>
        <p:spPr>
          <a:xfrm>
            <a:off x="311699" y="1600750"/>
            <a:ext cx="625500" cy="3274500"/>
          </a:xfrm>
          <a:prstGeom prst="downArrow">
            <a:avLst>
              <a:gd name="adj1" fmla="val 50000"/>
              <a:gd name="adj2" fmla="val 50000"/>
            </a:avLst>
          </a:prstGeom>
          <a:solidFill>
            <a:srgbClr val="FF00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FFFFF"/>
                </a:solidFill>
              </a:rPr>
              <a:t>原則は上から下へ</a:t>
            </a:r>
            <a:endParaRPr>
              <a:solidFill>
                <a:srgbClr val="FFFFFF"/>
              </a:solidFill>
            </a:endParaRPr>
          </a:p>
        </p:txBody>
      </p:sp>
      <p:sp>
        <p:nvSpPr>
          <p:cNvPr id="499" name="Google Shape;499;p40"/>
          <p:cNvSpPr/>
          <p:nvPr/>
        </p:nvSpPr>
        <p:spPr>
          <a:xfrm>
            <a:off x="848825" y="1504250"/>
            <a:ext cx="3180000" cy="3507600"/>
          </a:xfrm>
          <a:prstGeom prst="triangle">
            <a:avLst>
              <a:gd name="adj" fmla="val 5000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500" name="Google Shape;500;p40"/>
          <p:cNvSpPr/>
          <p:nvPr/>
        </p:nvSpPr>
        <p:spPr>
          <a:xfrm>
            <a:off x="1247800" y="1517575"/>
            <a:ext cx="2389800" cy="2630700"/>
          </a:xfrm>
          <a:prstGeom prst="triangle">
            <a:avLst>
              <a:gd name="adj" fmla="val 50000"/>
            </a:avLst>
          </a:prstGeom>
          <a:solidFill>
            <a:srgbClr val="6D9EEB"/>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1663750" y="1513900"/>
            <a:ext cx="1557900" cy="1713000"/>
          </a:xfrm>
          <a:prstGeom prst="triangle">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txBox="1"/>
          <p:nvPr/>
        </p:nvSpPr>
        <p:spPr>
          <a:xfrm>
            <a:off x="1219012" y="3472058"/>
            <a:ext cx="2447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ja" sz="1600" b="1">
                <a:solidFill>
                  <a:srgbClr val="FFFFFF"/>
                </a:solidFill>
                <a:highlight>
                  <a:srgbClr val="6D9EEB"/>
                </a:highlight>
              </a:rPr>
              <a:t>　順顕在層　</a:t>
            </a:r>
            <a:endParaRPr sz="2000" b="1">
              <a:solidFill>
                <a:srgbClr val="FFFFFF"/>
              </a:solidFill>
              <a:highlight>
                <a:srgbClr val="6D9EEB"/>
              </a:highlight>
            </a:endParaRPr>
          </a:p>
        </p:txBody>
      </p:sp>
      <p:sp>
        <p:nvSpPr>
          <p:cNvPr id="503" name="Google Shape;503;p40"/>
          <p:cNvSpPr txBox="1"/>
          <p:nvPr/>
        </p:nvSpPr>
        <p:spPr>
          <a:xfrm>
            <a:off x="1310859" y="2520095"/>
            <a:ext cx="2257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b="1">
                <a:solidFill>
                  <a:srgbClr val="FFFFFF"/>
                </a:solidFill>
                <a:highlight>
                  <a:srgbClr val="1155CC"/>
                </a:highlight>
              </a:rPr>
              <a:t>顕在層</a:t>
            </a:r>
            <a:endParaRPr sz="2000" b="1">
              <a:solidFill>
                <a:srgbClr val="FFFFFF"/>
              </a:solidFill>
              <a:highlight>
                <a:srgbClr val="1155CC"/>
              </a:highlight>
            </a:endParaRPr>
          </a:p>
        </p:txBody>
      </p:sp>
      <p:sp>
        <p:nvSpPr>
          <p:cNvPr id="504" name="Google Shape;504;p40"/>
          <p:cNvSpPr txBox="1"/>
          <p:nvPr/>
        </p:nvSpPr>
        <p:spPr>
          <a:xfrm>
            <a:off x="1205037" y="4354322"/>
            <a:ext cx="2447400" cy="431100"/>
          </a:xfrm>
          <a:prstGeom prst="rect">
            <a:avLst/>
          </a:prstGeom>
          <a:solidFill>
            <a:srgbClr val="A4C2F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b="1">
                <a:solidFill>
                  <a:srgbClr val="073763"/>
                </a:solidFill>
                <a:highlight>
                  <a:srgbClr val="A4C2F4"/>
                </a:highlight>
              </a:rPr>
              <a:t>潜在層</a:t>
            </a:r>
            <a:endParaRPr sz="2000" b="1">
              <a:solidFill>
                <a:srgbClr val="073763"/>
              </a:solidFill>
              <a:highlight>
                <a:srgbClr val="A4C2F4"/>
              </a:highlight>
            </a:endParaRPr>
          </a:p>
        </p:txBody>
      </p:sp>
      <p:sp>
        <p:nvSpPr>
          <p:cNvPr id="505" name="Google Shape;505;p40"/>
          <p:cNvSpPr/>
          <p:nvPr/>
        </p:nvSpPr>
        <p:spPr>
          <a:xfrm>
            <a:off x="2084650" y="1504200"/>
            <a:ext cx="708600" cy="791700"/>
          </a:xfrm>
          <a:prstGeom prst="triangl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txBox="1"/>
          <p:nvPr/>
        </p:nvSpPr>
        <p:spPr>
          <a:xfrm>
            <a:off x="1310859" y="1761409"/>
            <a:ext cx="2257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b="1">
                <a:solidFill>
                  <a:srgbClr val="FFFFFF"/>
                </a:solidFill>
                <a:highlight>
                  <a:srgbClr val="1C4587"/>
                </a:highlight>
              </a:rPr>
              <a:t>　明確層　</a:t>
            </a:r>
            <a:endParaRPr sz="2000" b="1">
              <a:solidFill>
                <a:srgbClr val="FFFFFF"/>
              </a:solidFill>
              <a:highlight>
                <a:srgbClr val="1C4587"/>
              </a:highlight>
            </a:endParaRPr>
          </a:p>
        </p:txBody>
      </p:sp>
      <p:sp>
        <p:nvSpPr>
          <p:cNvPr id="507" name="Google Shape;507;p40"/>
          <p:cNvSpPr txBox="1"/>
          <p:nvPr/>
        </p:nvSpPr>
        <p:spPr>
          <a:xfrm>
            <a:off x="7186124" y="1556213"/>
            <a:ext cx="1653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rgbClr val="073763"/>
                </a:solidFill>
              </a:rPr>
              <a:t>CV率改善施策</a:t>
            </a:r>
            <a:endParaRPr sz="1200" b="1">
              <a:solidFill>
                <a:srgbClr val="073763"/>
              </a:solidFill>
            </a:endParaRPr>
          </a:p>
        </p:txBody>
      </p:sp>
      <p:sp>
        <p:nvSpPr>
          <p:cNvPr id="508" name="Google Shape;508;p40"/>
          <p:cNvSpPr/>
          <p:nvPr/>
        </p:nvSpPr>
        <p:spPr>
          <a:xfrm>
            <a:off x="7534926" y="4810341"/>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メルマガ登録</a:t>
            </a:r>
            <a:endParaRPr sz="900" b="1">
              <a:solidFill>
                <a:srgbClr val="073763"/>
              </a:solidFill>
            </a:endParaRPr>
          </a:p>
        </p:txBody>
      </p:sp>
      <p:sp>
        <p:nvSpPr>
          <p:cNvPr id="509" name="Google Shape;509;p40"/>
          <p:cNvSpPr/>
          <p:nvPr/>
        </p:nvSpPr>
        <p:spPr>
          <a:xfrm>
            <a:off x="7534926" y="4512753"/>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展示会</a:t>
            </a:r>
            <a:endParaRPr sz="700" b="1">
              <a:solidFill>
                <a:srgbClr val="073763"/>
              </a:solidFill>
            </a:endParaRPr>
          </a:p>
        </p:txBody>
      </p:sp>
      <p:sp>
        <p:nvSpPr>
          <p:cNvPr id="510" name="Google Shape;510;p40"/>
          <p:cNvSpPr/>
          <p:nvPr/>
        </p:nvSpPr>
        <p:spPr>
          <a:xfrm>
            <a:off x="7534926" y="4216270"/>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700" b="1">
                <a:solidFill>
                  <a:srgbClr val="073763"/>
                </a:solidFill>
              </a:rPr>
              <a:t>ホワイトペーパー</a:t>
            </a:r>
            <a:endParaRPr sz="900" b="1">
              <a:solidFill>
                <a:srgbClr val="073763"/>
              </a:solidFill>
            </a:endParaRPr>
          </a:p>
        </p:txBody>
      </p:sp>
      <p:sp>
        <p:nvSpPr>
          <p:cNvPr id="511" name="Google Shape;511;p40"/>
          <p:cNvSpPr/>
          <p:nvPr/>
        </p:nvSpPr>
        <p:spPr>
          <a:xfrm>
            <a:off x="7534926" y="3858873"/>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展示会</a:t>
            </a:r>
            <a:endParaRPr sz="900" b="1">
              <a:solidFill>
                <a:srgbClr val="073763"/>
              </a:solidFill>
            </a:endParaRPr>
          </a:p>
        </p:txBody>
      </p:sp>
      <p:sp>
        <p:nvSpPr>
          <p:cNvPr id="512" name="Google Shape;512;p40"/>
          <p:cNvSpPr/>
          <p:nvPr/>
        </p:nvSpPr>
        <p:spPr>
          <a:xfrm>
            <a:off x="7534926" y="3561285"/>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導入事例</a:t>
            </a:r>
            <a:endParaRPr sz="700" b="1">
              <a:solidFill>
                <a:srgbClr val="073763"/>
              </a:solidFill>
            </a:endParaRPr>
          </a:p>
        </p:txBody>
      </p:sp>
      <p:sp>
        <p:nvSpPr>
          <p:cNvPr id="513" name="Google Shape;513;p40"/>
          <p:cNvSpPr/>
          <p:nvPr/>
        </p:nvSpPr>
        <p:spPr>
          <a:xfrm>
            <a:off x="7534926" y="3264802"/>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700" b="1">
                <a:solidFill>
                  <a:srgbClr val="073763"/>
                </a:solidFill>
              </a:rPr>
              <a:t>ホワイトペーパー</a:t>
            </a:r>
            <a:endParaRPr sz="900" b="1">
              <a:solidFill>
                <a:srgbClr val="073763"/>
              </a:solidFill>
            </a:endParaRPr>
          </a:p>
        </p:txBody>
      </p:sp>
      <p:sp>
        <p:nvSpPr>
          <p:cNvPr id="514" name="Google Shape;514;p40"/>
          <p:cNvSpPr/>
          <p:nvPr/>
        </p:nvSpPr>
        <p:spPr>
          <a:xfrm>
            <a:off x="7534926" y="2914312"/>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導入事例</a:t>
            </a:r>
            <a:endParaRPr sz="900" b="1">
              <a:solidFill>
                <a:srgbClr val="073763"/>
              </a:solidFill>
            </a:endParaRPr>
          </a:p>
        </p:txBody>
      </p:sp>
      <p:sp>
        <p:nvSpPr>
          <p:cNvPr id="515" name="Google Shape;515;p40"/>
          <p:cNvSpPr/>
          <p:nvPr/>
        </p:nvSpPr>
        <p:spPr>
          <a:xfrm>
            <a:off x="7534926" y="2616724"/>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サービス紹介</a:t>
            </a:r>
            <a:br>
              <a:rPr lang="ja" sz="800" b="1">
                <a:solidFill>
                  <a:srgbClr val="073763"/>
                </a:solidFill>
              </a:rPr>
            </a:br>
            <a:r>
              <a:rPr lang="ja" sz="800" b="1">
                <a:solidFill>
                  <a:srgbClr val="073763"/>
                </a:solidFill>
              </a:rPr>
              <a:t>資料</a:t>
            </a:r>
            <a:endParaRPr sz="800" b="1">
              <a:solidFill>
                <a:srgbClr val="073763"/>
              </a:solidFill>
            </a:endParaRPr>
          </a:p>
        </p:txBody>
      </p:sp>
      <p:sp>
        <p:nvSpPr>
          <p:cNvPr id="516" name="Google Shape;516;p40"/>
          <p:cNvSpPr/>
          <p:nvPr/>
        </p:nvSpPr>
        <p:spPr>
          <a:xfrm>
            <a:off x="7534926" y="2320241"/>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お問い合わせ</a:t>
            </a:r>
            <a:endParaRPr sz="900" b="1">
              <a:solidFill>
                <a:srgbClr val="073763"/>
              </a:solidFill>
            </a:endParaRPr>
          </a:p>
        </p:txBody>
      </p:sp>
      <p:sp>
        <p:nvSpPr>
          <p:cNvPr id="517" name="Google Shape;517;p40"/>
          <p:cNvSpPr/>
          <p:nvPr/>
        </p:nvSpPr>
        <p:spPr>
          <a:xfrm>
            <a:off x="7534926" y="1964198"/>
            <a:ext cx="956400" cy="252300"/>
          </a:xfrm>
          <a:prstGeom prst="rect">
            <a:avLst/>
          </a:prstGeom>
          <a:solidFill>
            <a:srgbClr val="CFE2F3"/>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お問い合わせ</a:t>
            </a:r>
            <a:endParaRPr sz="900" b="1">
              <a:solidFill>
                <a:srgbClr val="073763"/>
              </a:solidFill>
            </a:endParaRPr>
          </a:p>
        </p:txBody>
      </p:sp>
      <p:grpSp>
        <p:nvGrpSpPr>
          <p:cNvPr id="518" name="Google Shape;518;p40"/>
          <p:cNvGrpSpPr/>
          <p:nvPr/>
        </p:nvGrpSpPr>
        <p:grpSpPr>
          <a:xfrm>
            <a:off x="6367932" y="1964198"/>
            <a:ext cx="956400" cy="3098443"/>
            <a:chOff x="6522382" y="1811798"/>
            <a:chExt cx="956400" cy="3098443"/>
          </a:xfrm>
        </p:grpSpPr>
        <p:sp>
          <p:nvSpPr>
            <p:cNvPr id="519" name="Google Shape;519;p40"/>
            <p:cNvSpPr/>
            <p:nvPr/>
          </p:nvSpPr>
          <p:spPr>
            <a:xfrm>
              <a:off x="6522382" y="4657941"/>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新聞</a:t>
              </a:r>
              <a:br>
                <a:rPr lang="ja" sz="800" b="1">
                  <a:solidFill>
                    <a:srgbClr val="073763"/>
                  </a:solidFill>
                </a:rPr>
              </a:br>
              <a:r>
                <a:rPr lang="ja" sz="800" b="1">
                  <a:solidFill>
                    <a:srgbClr val="073763"/>
                  </a:solidFill>
                </a:rPr>
                <a:t>（広告・取材）</a:t>
              </a:r>
              <a:endParaRPr sz="800" b="1">
                <a:solidFill>
                  <a:srgbClr val="073763"/>
                </a:solidFill>
              </a:endParaRPr>
            </a:p>
          </p:txBody>
        </p:sp>
        <p:sp>
          <p:nvSpPr>
            <p:cNvPr id="520" name="Google Shape;520;p40"/>
            <p:cNvSpPr/>
            <p:nvPr/>
          </p:nvSpPr>
          <p:spPr>
            <a:xfrm>
              <a:off x="6522382" y="4360353"/>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SNS</a:t>
              </a:r>
              <a:endParaRPr sz="900" b="1">
                <a:solidFill>
                  <a:srgbClr val="073763"/>
                </a:solidFill>
              </a:endParaRPr>
            </a:p>
          </p:txBody>
        </p:sp>
        <p:sp>
          <p:nvSpPr>
            <p:cNvPr id="521" name="Google Shape;521;p40"/>
            <p:cNvSpPr/>
            <p:nvPr/>
          </p:nvSpPr>
          <p:spPr>
            <a:xfrm>
              <a:off x="6522382" y="4063870"/>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900" b="1">
                  <a:solidFill>
                    <a:srgbClr val="073763"/>
                  </a:solidFill>
                </a:rPr>
                <a:t>SEO (潜在)</a:t>
              </a:r>
              <a:endParaRPr sz="900" b="1">
                <a:solidFill>
                  <a:srgbClr val="073763"/>
                </a:solidFill>
              </a:endParaRPr>
            </a:p>
          </p:txBody>
        </p:sp>
        <p:sp>
          <p:nvSpPr>
            <p:cNvPr id="522" name="Google Shape;522;p40"/>
            <p:cNvSpPr/>
            <p:nvPr/>
          </p:nvSpPr>
          <p:spPr>
            <a:xfrm>
              <a:off x="6522382" y="3706473"/>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メルマガ</a:t>
              </a:r>
              <a:endParaRPr sz="900" b="1">
                <a:solidFill>
                  <a:srgbClr val="073763"/>
                </a:solidFill>
              </a:endParaRPr>
            </a:p>
          </p:txBody>
        </p:sp>
        <p:sp>
          <p:nvSpPr>
            <p:cNvPr id="523" name="Google Shape;523;p40"/>
            <p:cNvSpPr/>
            <p:nvPr/>
          </p:nvSpPr>
          <p:spPr>
            <a:xfrm>
              <a:off x="6522382" y="3408885"/>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FAX / DM</a:t>
              </a:r>
              <a:endParaRPr sz="900" b="1">
                <a:solidFill>
                  <a:srgbClr val="073763"/>
                </a:solidFill>
              </a:endParaRPr>
            </a:p>
          </p:txBody>
        </p:sp>
        <p:sp>
          <p:nvSpPr>
            <p:cNvPr id="524" name="Google Shape;524;p40"/>
            <p:cNvSpPr/>
            <p:nvPr/>
          </p:nvSpPr>
          <p:spPr>
            <a:xfrm>
              <a:off x="6522382" y="3112402"/>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SEO (潜在)</a:t>
              </a:r>
              <a:endParaRPr sz="900" b="1">
                <a:solidFill>
                  <a:srgbClr val="073763"/>
                </a:solidFill>
              </a:endParaRPr>
            </a:p>
          </p:txBody>
        </p:sp>
        <p:sp>
          <p:nvSpPr>
            <p:cNvPr id="525" name="Google Shape;525;p40"/>
            <p:cNvSpPr/>
            <p:nvPr/>
          </p:nvSpPr>
          <p:spPr>
            <a:xfrm>
              <a:off x="6522382" y="2761912"/>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800" b="1">
                  <a:solidFill>
                    <a:srgbClr val="073763"/>
                  </a:solidFill>
                </a:rPr>
                <a:t>比較メディア掲載</a:t>
              </a:r>
              <a:endParaRPr sz="900" b="1">
                <a:solidFill>
                  <a:srgbClr val="073763"/>
                </a:solidFill>
              </a:endParaRPr>
            </a:p>
          </p:txBody>
        </p:sp>
        <p:sp>
          <p:nvSpPr>
            <p:cNvPr id="526" name="Google Shape;526;p40"/>
            <p:cNvSpPr/>
            <p:nvPr/>
          </p:nvSpPr>
          <p:spPr>
            <a:xfrm>
              <a:off x="6522382" y="2464324"/>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LP</a:t>
              </a:r>
              <a:endParaRPr sz="800" b="1">
                <a:solidFill>
                  <a:srgbClr val="073763"/>
                </a:solidFill>
              </a:endParaRPr>
            </a:p>
          </p:txBody>
        </p:sp>
        <p:sp>
          <p:nvSpPr>
            <p:cNvPr id="527" name="Google Shape;527;p40"/>
            <p:cNvSpPr/>
            <p:nvPr/>
          </p:nvSpPr>
          <p:spPr>
            <a:xfrm>
              <a:off x="6522382" y="2167841"/>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SEO (顕在)</a:t>
              </a:r>
              <a:endParaRPr sz="900" b="1">
                <a:solidFill>
                  <a:srgbClr val="073763"/>
                </a:solidFill>
              </a:endParaRPr>
            </a:p>
          </p:txBody>
        </p:sp>
        <p:sp>
          <p:nvSpPr>
            <p:cNvPr id="528" name="Google Shape;528;p40"/>
            <p:cNvSpPr/>
            <p:nvPr/>
          </p:nvSpPr>
          <p:spPr>
            <a:xfrm>
              <a:off x="6522382" y="1811798"/>
              <a:ext cx="956400" cy="252300"/>
            </a:xfrm>
            <a:prstGeom prst="rect">
              <a:avLst/>
            </a:prstGeom>
            <a:solidFill>
              <a:srgbClr val="C9DAF8"/>
            </a:solidFill>
            <a:ln w="9525" cap="flat" cmpd="sng">
              <a:solidFill>
                <a:srgbClr val="2C37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既存の再検討</a:t>
              </a:r>
              <a:endParaRPr sz="900" b="1">
                <a:solidFill>
                  <a:srgbClr val="073763"/>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施策優先度の考え方</a:t>
            </a:r>
            <a:endParaRPr/>
          </a:p>
        </p:txBody>
      </p:sp>
      <p:sp>
        <p:nvSpPr>
          <p:cNvPr id="534" name="Google Shape;534;p41"/>
          <p:cNvSpPr txBox="1"/>
          <p:nvPr/>
        </p:nvSpPr>
        <p:spPr>
          <a:xfrm>
            <a:off x="5068625" y="1491875"/>
            <a:ext cx="3763800" cy="15771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ja" sz="1300">
                <a:solidFill>
                  <a:srgbClr val="073763"/>
                </a:solidFill>
              </a:rPr>
              <a:t>まずは、成果につながりやすい顕在層から狙う。ただし、市場が未成熟な商材などはユーザー自体がニーズ/課題を言語化できていないケースが多く、顕在層自体の数が少ないため、狙いにくい傾向にある。</a:t>
            </a:r>
            <a:endParaRPr sz="1300">
              <a:solidFill>
                <a:srgbClr val="073763"/>
              </a:solidFill>
            </a:endParaRPr>
          </a:p>
          <a:p>
            <a:pPr marL="0" lvl="0" indent="0" algn="l" rtl="0">
              <a:lnSpc>
                <a:spcPct val="140000"/>
              </a:lnSpc>
              <a:spcBef>
                <a:spcPts val="0"/>
              </a:spcBef>
              <a:spcAft>
                <a:spcPts val="0"/>
              </a:spcAft>
              <a:buNone/>
            </a:pPr>
            <a:endParaRPr>
              <a:solidFill>
                <a:srgbClr val="073763"/>
              </a:solidFill>
            </a:endParaRPr>
          </a:p>
          <a:p>
            <a:pPr marL="0" lvl="0" indent="0" algn="l" rtl="0">
              <a:lnSpc>
                <a:spcPct val="140000"/>
              </a:lnSpc>
              <a:spcBef>
                <a:spcPts val="0"/>
              </a:spcBef>
              <a:spcAft>
                <a:spcPts val="0"/>
              </a:spcAft>
              <a:buNone/>
            </a:pPr>
            <a:endParaRPr b="1">
              <a:solidFill>
                <a:srgbClr val="073763"/>
              </a:solidFill>
            </a:endParaRPr>
          </a:p>
        </p:txBody>
      </p:sp>
      <p:sp>
        <p:nvSpPr>
          <p:cNvPr id="535" name="Google Shape;535;p41"/>
          <p:cNvSpPr txBox="1"/>
          <p:nvPr/>
        </p:nvSpPr>
        <p:spPr>
          <a:xfrm>
            <a:off x="4992425" y="1044788"/>
            <a:ext cx="4832100" cy="4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b="1">
                <a:solidFill>
                  <a:srgbClr val="073763"/>
                </a:solidFill>
              </a:rPr>
              <a:t>● </a:t>
            </a:r>
            <a:r>
              <a:rPr lang="ja" sz="2000" b="1">
                <a:solidFill>
                  <a:srgbClr val="073763"/>
                </a:solidFill>
                <a:highlight>
                  <a:srgbClr val="FFFFFF"/>
                </a:highlight>
              </a:rPr>
              <a:t>原則は顕在層から</a:t>
            </a:r>
            <a:endParaRPr sz="2000" b="1">
              <a:solidFill>
                <a:srgbClr val="073763"/>
              </a:solidFill>
            </a:endParaRPr>
          </a:p>
        </p:txBody>
      </p:sp>
      <p:sp>
        <p:nvSpPr>
          <p:cNvPr id="536" name="Google Shape;536;p41"/>
          <p:cNvSpPr txBox="1"/>
          <p:nvPr/>
        </p:nvSpPr>
        <p:spPr>
          <a:xfrm>
            <a:off x="4992425" y="3321263"/>
            <a:ext cx="4832100" cy="4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b="1">
                <a:solidFill>
                  <a:srgbClr val="073763"/>
                </a:solidFill>
              </a:rPr>
              <a:t>● </a:t>
            </a:r>
            <a:r>
              <a:rPr lang="ja" sz="2000" b="1">
                <a:solidFill>
                  <a:srgbClr val="073763"/>
                </a:solidFill>
                <a:highlight>
                  <a:srgbClr val="FFFFFF"/>
                </a:highlight>
              </a:rPr>
              <a:t>市場が未成熟の場合は潜在層から</a:t>
            </a:r>
            <a:endParaRPr sz="2000" b="1">
              <a:solidFill>
                <a:srgbClr val="073763"/>
              </a:solidFill>
            </a:endParaRPr>
          </a:p>
        </p:txBody>
      </p:sp>
      <p:sp>
        <p:nvSpPr>
          <p:cNvPr id="537" name="Google Shape;537;p41"/>
          <p:cNvSpPr txBox="1"/>
          <p:nvPr/>
        </p:nvSpPr>
        <p:spPr>
          <a:xfrm>
            <a:off x="5068625" y="3754275"/>
            <a:ext cx="3695400" cy="6231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ja" sz="1300">
                <a:solidFill>
                  <a:srgbClr val="073763"/>
                </a:solidFill>
              </a:rPr>
              <a:t>ニーズが顕在化していないものは、潜在層からアプローチし認知を広げていく戦い方となる。</a:t>
            </a:r>
            <a:endParaRPr sz="1300">
              <a:solidFill>
                <a:srgbClr val="073763"/>
              </a:solidFill>
            </a:endParaRPr>
          </a:p>
        </p:txBody>
      </p:sp>
      <p:sp>
        <p:nvSpPr>
          <p:cNvPr id="538" name="Google Shape;538;p41"/>
          <p:cNvSpPr/>
          <p:nvPr/>
        </p:nvSpPr>
        <p:spPr>
          <a:xfrm>
            <a:off x="182700" y="1787925"/>
            <a:ext cx="641700" cy="2617500"/>
          </a:xfrm>
          <a:prstGeom prst="downArrow">
            <a:avLst>
              <a:gd name="adj1" fmla="val 50000"/>
              <a:gd name="adj2" fmla="val 50000"/>
            </a:avLst>
          </a:prstGeom>
          <a:solidFill>
            <a:srgbClr val="FF0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200" b="1">
                <a:solidFill>
                  <a:srgbClr val="FFFFFF"/>
                </a:solidFill>
              </a:rPr>
              <a:t>原則は上から狙っていく</a:t>
            </a:r>
            <a:endParaRPr sz="1200" b="1">
              <a:solidFill>
                <a:srgbClr val="FFFFFF"/>
              </a:solidFill>
            </a:endParaRPr>
          </a:p>
        </p:txBody>
      </p:sp>
      <p:cxnSp>
        <p:nvCxnSpPr>
          <p:cNvPr id="539" name="Google Shape;539;p41"/>
          <p:cNvCxnSpPr/>
          <p:nvPr/>
        </p:nvCxnSpPr>
        <p:spPr>
          <a:xfrm>
            <a:off x="1182750" y="3584269"/>
            <a:ext cx="1968900" cy="0"/>
          </a:xfrm>
          <a:prstGeom prst="straightConnector1">
            <a:avLst/>
          </a:prstGeom>
          <a:noFill/>
          <a:ln w="19050" cap="flat" cmpd="sng">
            <a:solidFill>
              <a:srgbClr val="FFFFFF"/>
            </a:solidFill>
            <a:prstDash val="solid"/>
            <a:round/>
            <a:headEnd type="none" w="med" len="med"/>
            <a:tailEnd type="none" w="med" len="med"/>
          </a:ln>
        </p:spPr>
      </p:cxnSp>
      <p:sp>
        <p:nvSpPr>
          <p:cNvPr id="540" name="Google Shape;540;p41"/>
          <p:cNvSpPr/>
          <p:nvPr/>
        </p:nvSpPr>
        <p:spPr>
          <a:xfrm>
            <a:off x="1472775" y="1817300"/>
            <a:ext cx="2436000" cy="2617500"/>
          </a:xfrm>
          <a:prstGeom prst="triangle">
            <a:avLst>
              <a:gd name="adj" fmla="val 5000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541" name="Google Shape;541;p41"/>
          <p:cNvSpPr/>
          <p:nvPr/>
        </p:nvSpPr>
        <p:spPr>
          <a:xfrm>
            <a:off x="1716225" y="1827100"/>
            <a:ext cx="1943400" cy="2086200"/>
          </a:xfrm>
          <a:prstGeom prst="triangle">
            <a:avLst>
              <a:gd name="adj" fmla="val 50000"/>
            </a:avLst>
          </a:prstGeom>
          <a:solidFill>
            <a:srgbClr val="6D9EEB"/>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1948725" y="1817300"/>
            <a:ext cx="1478400" cy="1577100"/>
          </a:xfrm>
          <a:prstGeom prst="triangle">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2221200" y="1817300"/>
            <a:ext cx="940200" cy="1006800"/>
          </a:xfrm>
          <a:prstGeom prst="triangl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4" name="Google Shape;544;p41"/>
          <p:cNvCxnSpPr/>
          <p:nvPr/>
        </p:nvCxnSpPr>
        <p:spPr>
          <a:xfrm>
            <a:off x="1696825" y="3902578"/>
            <a:ext cx="1968900" cy="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41"/>
          <p:cNvCxnSpPr/>
          <p:nvPr/>
        </p:nvCxnSpPr>
        <p:spPr>
          <a:xfrm>
            <a:off x="1696825" y="3406664"/>
            <a:ext cx="1968900" cy="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41"/>
          <p:cNvCxnSpPr/>
          <p:nvPr/>
        </p:nvCxnSpPr>
        <p:spPr>
          <a:xfrm>
            <a:off x="1773025" y="2829019"/>
            <a:ext cx="1968900" cy="0"/>
          </a:xfrm>
          <a:prstGeom prst="straightConnector1">
            <a:avLst/>
          </a:prstGeom>
          <a:noFill/>
          <a:ln w="19050" cap="flat" cmpd="sng">
            <a:solidFill>
              <a:srgbClr val="FFFFFF"/>
            </a:solidFill>
            <a:prstDash val="solid"/>
            <a:round/>
            <a:headEnd type="none" w="med" len="med"/>
            <a:tailEnd type="none" w="med" len="med"/>
          </a:ln>
        </p:spPr>
      </p:cxnSp>
      <p:sp>
        <p:nvSpPr>
          <p:cNvPr id="547" name="Google Shape;547;p41"/>
          <p:cNvSpPr txBox="1"/>
          <p:nvPr/>
        </p:nvSpPr>
        <p:spPr>
          <a:xfrm>
            <a:off x="1797625" y="3389325"/>
            <a:ext cx="1767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　課題を感じているが　</a:t>
            </a:r>
            <a:endParaRPr sz="1000" b="1">
              <a:solidFill>
                <a:srgbClr val="FFFFFF"/>
              </a:solidFill>
            </a:endParaRPr>
          </a:p>
          <a:p>
            <a:pPr marL="0" lvl="0" indent="0" algn="ctr" rtl="0">
              <a:spcBef>
                <a:spcPts val="0"/>
              </a:spcBef>
              <a:spcAft>
                <a:spcPts val="0"/>
              </a:spcAft>
              <a:buNone/>
            </a:pPr>
            <a:r>
              <a:rPr lang="ja" sz="1000" b="1">
                <a:solidFill>
                  <a:srgbClr val="FFFFFF"/>
                </a:solidFill>
              </a:rPr>
              <a:t>　進んで情報収集はしない　</a:t>
            </a:r>
            <a:endParaRPr b="1">
              <a:solidFill>
                <a:srgbClr val="FFFFFF"/>
              </a:solidFill>
            </a:endParaRPr>
          </a:p>
        </p:txBody>
      </p:sp>
      <p:sp>
        <p:nvSpPr>
          <p:cNvPr id="548" name="Google Shape;548;p41"/>
          <p:cNvSpPr txBox="1"/>
          <p:nvPr/>
        </p:nvSpPr>
        <p:spPr>
          <a:xfrm>
            <a:off x="1816663" y="2871550"/>
            <a:ext cx="1729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solidFill>
                  <a:srgbClr val="FFFFFF"/>
                </a:solidFill>
              </a:rPr>
              <a:t>　課題の解決策を　</a:t>
            </a:r>
            <a:endParaRPr sz="1000" b="1">
              <a:solidFill>
                <a:srgbClr val="FFFFFF"/>
              </a:solidFill>
            </a:endParaRPr>
          </a:p>
          <a:p>
            <a:pPr marL="0" lvl="0" indent="0" algn="ctr" rtl="0">
              <a:spcBef>
                <a:spcPts val="0"/>
              </a:spcBef>
              <a:spcAft>
                <a:spcPts val="0"/>
              </a:spcAft>
              <a:buNone/>
            </a:pPr>
            <a:r>
              <a:rPr lang="ja" sz="1000" b="1">
                <a:solidFill>
                  <a:srgbClr val="FFFFFF"/>
                </a:solidFill>
              </a:rPr>
              <a:t>　積極的に探している　</a:t>
            </a:r>
            <a:endParaRPr b="1">
              <a:solidFill>
                <a:srgbClr val="FFFFFF"/>
              </a:solidFill>
            </a:endParaRPr>
          </a:p>
        </p:txBody>
      </p:sp>
      <p:sp>
        <p:nvSpPr>
          <p:cNvPr id="549" name="Google Shape;549;p41"/>
          <p:cNvSpPr txBox="1"/>
          <p:nvPr/>
        </p:nvSpPr>
        <p:spPr>
          <a:xfrm>
            <a:off x="1826700" y="2242675"/>
            <a:ext cx="1729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solidFill>
                  <a:srgbClr val="FFFFFF"/>
                </a:solidFill>
                <a:highlight>
                  <a:srgbClr val="1C4587"/>
                </a:highlight>
              </a:rPr>
              <a:t>　具体的な発注先を　</a:t>
            </a:r>
            <a:endParaRPr sz="1000" b="1">
              <a:solidFill>
                <a:srgbClr val="FFFFFF"/>
              </a:solidFill>
              <a:highlight>
                <a:srgbClr val="1C4587"/>
              </a:highlight>
            </a:endParaRPr>
          </a:p>
          <a:p>
            <a:pPr marL="0" lvl="0" indent="0" algn="ctr" rtl="0">
              <a:spcBef>
                <a:spcPts val="0"/>
              </a:spcBef>
              <a:spcAft>
                <a:spcPts val="0"/>
              </a:spcAft>
              <a:buNone/>
            </a:pPr>
            <a:r>
              <a:rPr lang="ja" sz="1000" b="1">
                <a:solidFill>
                  <a:srgbClr val="FFFFFF"/>
                </a:solidFill>
                <a:highlight>
                  <a:srgbClr val="1C4587"/>
                </a:highlight>
              </a:rPr>
              <a:t>　絞り込んでいる　</a:t>
            </a:r>
            <a:endParaRPr b="1">
              <a:solidFill>
                <a:srgbClr val="FFFFFF"/>
              </a:solidFill>
              <a:highlight>
                <a:srgbClr val="1C4587"/>
              </a:highlight>
            </a:endParaRPr>
          </a:p>
        </p:txBody>
      </p:sp>
      <p:sp>
        <p:nvSpPr>
          <p:cNvPr id="550" name="Google Shape;550;p41"/>
          <p:cNvSpPr txBox="1"/>
          <p:nvPr/>
        </p:nvSpPr>
        <p:spPr>
          <a:xfrm>
            <a:off x="1753950" y="3960225"/>
            <a:ext cx="1874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solidFill>
                  <a:srgbClr val="073763"/>
                </a:solidFill>
              </a:rPr>
              <a:t>　課題がない </a:t>
            </a:r>
            <a:endParaRPr sz="1000" b="1">
              <a:solidFill>
                <a:srgbClr val="073763"/>
              </a:solidFill>
            </a:endParaRPr>
          </a:p>
          <a:p>
            <a:pPr marL="0" lvl="0" indent="0" algn="ctr" rtl="0">
              <a:spcBef>
                <a:spcPts val="0"/>
              </a:spcBef>
              <a:spcAft>
                <a:spcPts val="0"/>
              </a:spcAft>
              <a:buNone/>
            </a:pPr>
            <a:r>
              <a:rPr lang="ja" sz="1000" b="1">
                <a:solidFill>
                  <a:srgbClr val="073763"/>
                </a:solidFill>
              </a:rPr>
              <a:t>　課題に気づいていない</a:t>
            </a:r>
            <a:endParaRPr b="1">
              <a:solidFill>
                <a:srgbClr val="073763"/>
              </a:solidFill>
            </a:endParaRPr>
          </a:p>
        </p:txBody>
      </p:sp>
      <p:cxnSp>
        <p:nvCxnSpPr>
          <p:cNvPr id="551" name="Google Shape;551;p41"/>
          <p:cNvCxnSpPr/>
          <p:nvPr/>
        </p:nvCxnSpPr>
        <p:spPr>
          <a:xfrm rot="10800000">
            <a:off x="1204950" y="1921400"/>
            <a:ext cx="0" cy="2519400"/>
          </a:xfrm>
          <a:prstGeom prst="straightConnector1">
            <a:avLst/>
          </a:prstGeom>
          <a:noFill/>
          <a:ln w="19050" cap="flat" cmpd="sng">
            <a:solidFill>
              <a:srgbClr val="2C3753"/>
            </a:solidFill>
            <a:prstDash val="solid"/>
            <a:round/>
            <a:headEnd type="triangle" w="med" len="med"/>
            <a:tailEnd type="triangle" w="med" len="med"/>
          </a:ln>
        </p:spPr>
      </p:cxnSp>
      <p:sp>
        <p:nvSpPr>
          <p:cNvPr id="552" name="Google Shape;552;p41"/>
          <p:cNvSpPr txBox="1"/>
          <p:nvPr/>
        </p:nvSpPr>
        <p:spPr>
          <a:xfrm>
            <a:off x="774000" y="2875023"/>
            <a:ext cx="848100" cy="3741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ja" b="1">
                <a:solidFill>
                  <a:srgbClr val="073763"/>
                </a:solidFill>
                <a:highlight>
                  <a:srgbClr val="FFFFFF"/>
                </a:highlight>
              </a:rPr>
              <a:t>顕在層</a:t>
            </a:r>
            <a:endParaRPr b="1">
              <a:solidFill>
                <a:srgbClr val="073763"/>
              </a:solidFill>
            </a:endParaRPr>
          </a:p>
        </p:txBody>
      </p:sp>
      <p:sp>
        <p:nvSpPr>
          <p:cNvPr id="553" name="Google Shape;553;p41"/>
          <p:cNvSpPr txBox="1"/>
          <p:nvPr/>
        </p:nvSpPr>
        <p:spPr>
          <a:xfrm>
            <a:off x="774000" y="3929300"/>
            <a:ext cx="848100" cy="3741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ja" b="1">
                <a:solidFill>
                  <a:srgbClr val="073763"/>
                </a:solidFill>
                <a:highlight>
                  <a:srgbClr val="FFFFFF"/>
                </a:highlight>
              </a:rPr>
              <a:t>潜在層</a:t>
            </a:r>
            <a:endParaRPr b="1">
              <a:solidFill>
                <a:srgbClr val="073763"/>
              </a:solidFill>
            </a:endParaRPr>
          </a:p>
        </p:txBody>
      </p:sp>
      <p:sp>
        <p:nvSpPr>
          <p:cNvPr id="554" name="Google Shape;554;p41"/>
          <p:cNvSpPr txBox="1"/>
          <p:nvPr/>
        </p:nvSpPr>
        <p:spPr>
          <a:xfrm>
            <a:off x="767423" y="2298498"/>
            <a:ext cx="848100" cy="3741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ja" b="1">
                <a:solidFill>
                  <a:srgbClr val="073763"/>
                </a:solidFill>
                <a:highlight>
                  <a:srgbClr val="FFFFFF"/>
                </a:highlight>
              </a:rPr>
              <a:t>明確層</a:t>
            </a:r>
            <a:endParaRPr b="1">
              <a:solidFill>
                <a:srgbClr val="073763"/>
              </a:solidFill>
            </a:endParaRPr>
          </a:p>
        </p:txBody>
      </p:sp>
      <p:sp>
        <p:nvSpPr>
          <p:cNvPr id="555" name="Google Shape;555;p41"/>
          <p:cNvSpPr txBox="1"/>
          <p:nvPr/>
        </p:nvSpPr>
        <p:spPr>
          <a:xfrm>
            <a:off x="692700" y="3396160"/>
            <a:ext cx="1010700" cy="3741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ja" b="1">
                <a:solidFill>
                  <a:srgbClr val="073763"/>
                </a:solidFill>
                <a:highlight>
                  <a:srgbClr val="FFFFFF"/>
                </a:highlight>
              </a:rPr>
              <a:t>準顕在層</a:t>
            </a:r>
            <a:endParaRPr b="1">
              <a:solidFill>
                <a:srgbClr val="073763"/>
              </a:solidFill>
            </a:endParaRPr>
          </a:p>
        </p:txBody>
      </p:sp>
      <p:sp>
        <p:nvSpPr>
          <p:cNvPr id="556" name="Google Shape;556;p41"/>
          <p:cNvSpPr/>
          <p:nvPr/>
        </p:nvSpPr>
        <p:spPr>
          <a:xfrm>
            <a:off x="3452075" y="1920300"/>
            <a:ext cx="1055100" cy="492600"/>
          </a:xfrm>
          <a:prstGeom prst="wedgeRoundRectCallout">
            <a:avLst>
              <a:gd name="adj1" fmla="val -61444"/>
              <a:gd name="adj2" fmla="val 27944"/>
              <a:gd name="adj3" fmla="val 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すぐ商談したい / </a:t>
            </a:r>
            <a:endParaRPr sz="800" b="1">
              <a:solidFill>
                <a:srgbClr val="073763"/>
              </a:solidFill>
            </a:endParaRPr>
          </a:p>
          <a:p>
            <a:pPr marL="0" lvl="0" indent="0" algn="ctr" rtl="0">
              <a:spcBef>
                <a:spcPts val="0"/>
              </a:spcBef>
              <a:spcAft>
                <a:spcPts val="0"/>
              </a:spcAft>
              <a:buNone/>
            </a:pPr>
            <a:r>
              <a:rPr lang="ja" sz="800" b="1">
                <a:solidFill>
                  <a:srgbClr val="073763"/>
                </a:solidFill>
              </a:rPr>
              <a:t>貴社商品を使いたい</a:t>
            </a:r>
            <a:endParaRPr sz="800" b="1">
              <a:solidFill>
                <a:srgbClr val="073763"/>
              </a:solidFill>
            </a:endParaRPr>
          </a:p>
        </p:txBody>
      </p:sp>
      <p:sp>
        <p:nvSpPr>
          <p:cNvPr id="557" name="Google Shape;557;p41"/>
          <p:cNvSpPr/>
          <p:nvPr/>
        </p:nvSpPr>
        <p:spPr>
          <a:xfrm>
            <a:off x="3554295" y="2568275"/>
            <a:ext cx="1055100" cy="492600"/>
          </a:xfrm>
          <a:prstGeom prst="wedgeRoundRectCallout">
            <a:avLst>
              <a:gd name="adj1" fmla="val -60186"/>
              <a:gd name="adj2" fmla="val 28461"/>
              <a:gd name="adj3" fmla="val 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商品に興味が</a:t>
            </a:r>
            <a:endParaRPr sz="800" b="1">
              <a:solidFill>
                <a:srgbClr val="073763"/>
              </a:solidFill>
            </a:endParaRPr>
          </a:p>
          <a:p>
            <a:pPr marL="0" lvl="0" indent="0" algn="ctr" rtl="0">
              <a:spcBef>
                <a:spcPts val="0"/>
              </a:spcBef>
              <a:spcAft>
                <a:spcPts val="0"/>
              </a:spcAft>
              <a:buNone/>
            </a:pPr>
            <a:r>
              <a:rPr lang="ja" sz="800" b="1">
                <a:solidFill>
                  <a:srgbClr val="073763"/>
                </a:solidFill>
              </a:rPr>
              <a:t>あるので</a:t>
            </a:r>
            <a:endParaRPr sz="800" b="1">
              <a:solidFill>
                <a:srgbClr val="073763"/>
              </a:solidFill>
            </a:endParaRPr>
          </a:p>
          <a:p>
            <a:pPr marL="0" lvl="0" indent="0" algn="ctr" rtl="0">
              <a:spcBef>
                <a:spcPts val="0"/>
              </a:spcBef>
              <a:spcAft>
                <a:spcPts val="0"/>
              </a:spcAft>
              <a:buNone/>
            </a:pPr>
            <a:r>
              <a:rPr lang="ja" sz="800" b="1">
                <a:solidFill>
                  <a:srgbClr val="073763"/>
                </a:solidFill>
              </a:rPr>
              <a:t>内容を見てみたい</a:t>
            </a:r>
            <a:endParaRPr sz="800" b="1">
              <a:solidFill>
                <a:srgbClr val="073763"/>
              </a:solidFill>
            </a:endParaRPr>
          </a:p>
        </p:txBody>
      </p:sp>
      <p:sp>
        <p:nvSpPr>
          <p:cNvPr id="558" name="Google Shape;558;p41"/>
          <p:cNvSpPr/>
          <p:nvPr/>
        </p:nvSpPr>
        <p:spPr>
          <a:xfrm>
            <a:off x="3804579" y="3177875"/>
            <a:ext cx="1055100" cy="492600"/>
          </a:xfrm>
          <a:prstGeom prst="wedgeRoundRectCallout">
            <a:avLst>
              <a:gd name="adj1" fmla="val -60857"/>
              <a:gd name="adj2" fmla="val 29365"/>
              <a:gd name="adj3" fmla="val 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自社の課題を解決する手法を検索中</a:t>
            </a:r>
            <a:endParaRPr sz="800" b="1">
              <a:solidFill>
                <a:srgbClr val="073763"/>
              </a:solidFill>
            </a:endParaRPr>
          </a:p>
        </p:txBody>
      </p:sp>
      <p:sp>
        <p:nvSpPr>
          <p:cNvPr id="559" name="Google Shape;559;p41"/>
          <p:cNvSpPr/>
          <p:nvPr/>
        </p:nvSpPr>
        <p:spPr>
          <a:xfrm>
            <a:off x="3969739" y="3810800"/>
            <a:ext cx="1055100" cy="492600"/>
          </a:xfrm>
          <a:prstGeom prst="wedgeRoundRectCallout">
            <a:avLst>
              <a:gd name="adj1" fmla="val -60377"/>
              <a:gd name="adj2" fmla="val 31709"/>
              <a:gd name="adj3" fmla="val 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073763"/>
                </a:solidFill>
              </a:rPr>
              <a:t>同業界の</a:t>
            </a:r>
            <a:endParaRPr sz="800" b="1">
              <a:solidFill>
                <a:srgbClr val="073763"/>
              </a:solidFill>
            </a:endParaRPr>
          </a:p>
          <a:p>
            <a:pPr marL="0" lvl="0" indent="0" algn="ctr" rtl="0">
              <a:spcBef>
                <a:spcPts val="0"/>
              </a:spcBef>
              <a:spcAft>
                <a:spcPts val="0"/>
              </a:spcAft>
              <a:buNone/>
            </a:pPr>
            <a:r>
              <a:rPr lang="ja" sz="800" b="1">
                <a:solidFill>
                  <a:srgbClr val="073763"/>
                </a:solidFill>
              </a:rPr>
              <a:t>情報収集中</a:t>
            </a:r>
            <a:endParaRPr sz="800" b="1">
              <a:solidFill>
                <a:srgbClr val="073763"/>
              </a:solidFill>
            </a:endParaRPr>
          </a:p>
          <a:p>
            <a:pPr marL="0" lvl="0" indent="0" algn="ctr" rtl="0">
              <a:spcBef>
                <a:spcPts val="0"/>
              </a:spcBef>
              <a:spcAft>
                <a:spcPts val="0"/>
              </a:spcAft>
              <a:buNone/>
            </a:pPr>
            <a:r>
              <a:rPr lang="ja" sz="800" b="1">
                <a:solidFill>
                  <a:srgbClr val="073763"/>
                </a:solidFill>
              </a:rPr>
              <a:t>(新人、営業担当)</a:t>
            </a:r>
            <a:endParaRPr sz="800" b="1">
              <a:solidFill>
                <a:srgbClr val="07376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効果のシミュレーション</a:t>
            </a:r>
            <a:endParaRPr sz="3000" b="1"/>
          </a:p>
        </p:txBody>
      </p:sp>
      <p:sp>
        <p:nvSpPr>
          <p:cNvPr id="565" name="Google Shape;565;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sz="2466">
                <a:solidFill>
                  <a:schemeClr val="dk2"/>
                </a:solidFill>
              </a:rPr>
              <a:t>成果シミュレーション</a:t>
            </a:r>
            <a:endParaRPr sz="2466"/>
          </a:p>
        </p:txBody>
      </p:sp>
      <p:sp>
        <p:nvSpPr>
          <p:cNvPr id="571" name="Google Shape;571;p43"/>
          <p:cNvSpPr txBox="1">
            <a:spLocks noGrp="1"/>
          </p:cNvSpPr>
          <p:nvPr>
            <p:ph type="body" idx="1"/>
          </p:nvPr>
        </p:nvSpPr>
        <p:spPr>
          <a:xfrm>
            <a:off x="311700" y="12286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ja">
                <a:solidFill>
                  <a:srgbClr val="073763"/>
                </a:solidFill>
              </a:rPr>
              <a:t>（以下のシートをダウンロードしてお使いください）</a:t>
            </a:r>
            <a:br>
              <a:rPr lang="ja"/>
            </a:br>
            <a:r>
              <a:rPr lang="ja" u="sng">
                <a:solidFill>
                  <a:schemeClr val="hlink"/>
                </a:solidFill>
                <a:hlinkClick r:id="rId3"/>
              </a:rPr>
              <a:t>【サンプル】成果シミュレーションシート.xlsx</a:t>
            </a:r>
            <a:endParaRPr/>
          </a:p>
        </p:txBody>
      </p:sp>
      <p:sp>
        <p:nvSpPr>
          <p:cNvPr id="572" name="Google Shape;572;p43"/>
          <p:cNvSpPr/>
          <p:nvPr/>
        </p:nvSpPr>
        <p:spPr>
          <a:xfrm>
            <a:off x="4916575" y="132425"/>
            <a:ext cx="4075200" cy="1020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【ポイント】</a:t>
            </a:r>
            <a:endParaRPr sz="1100" b="1">
              <a:solidFill>
                <a:srgbClr val="073763"/>
              </a:solidFill>
            </a:endParaRPr>
          </a:p>
          <a:p>
            <a:pPr marL="0" lvl="0" indent="0" algn="l" rtl="0">
              <a:spcBef>
                <a:spcPts val="0"/>
              </a:spcBef>
              <a:spcAft>
                <a:spcPts val="0"/>
              </a:spcAft>
              <a:buNone/>
            </a:pPr>
            <a:r>
              <a:rPr lang="ja" sz="1100" b="1">
                <a:solidFill>
                  <a:srgbClr val="073763"/>
                </a:solidFill>
              </a:rPr>
              <a:t>目標に対し、どんな施策で月何件ずつCVを取っていくかのシミュレーションシートをDLいただけます。</a:t>
            </a:r>
            <a:endParaRPr sz="1100" b="1">
              <a:solidFill>
                <a:srgbClr val="073763"/>
              </a:solidFill>
            </a:endParaRPr>
          </a:p>
          <a:p>
            <a:pPr marL="0" lvl="0" indent="0" algn="l" rtl="0">
              <a:spcBef>
                <a:spcPts val="0"/>
              </a:spcBef>
              <a:spcAft>
                <a:spcPts val="0"/>
              </a:spcAft>
              <a:buNone/>
            </a:pPr>
            <a:r>
              <a:rPr lang="ja" sz="1100" b="1">
                <a:solidFill>
                  <a:srgbClr val="073763"/>
                </a:solidFill>
              </a:rPr>
              <a:t>CS担当がシミュレーション作成のお手伝いをさせていただきますので、お気軽にご相談ください。</a:t>
            </a:r>
            <a:endParaRPr sz="1100" b="1">
              <a:solidFill>
                <a:srgbClr val="07376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スケジュール・リソースについて</a:t>
            </a:r>
            <a:endParaRPr sz="3000" b="1"/>
          </a:p>
        </p:txBody>
      </p:sp>
      <p:sp>
        <p:nvSpPr>
          <p:cNvPr id="578" name="Google Shape;578;p4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チームの体制（記入例）</a:t>
            </a:r>
            <a:endParaRPr/>
          </a:p>
        </p:txBody>
      </p:sp>
      <p:graphicFrame>
        <p:nvGraphicFramePr>
          <p:cNvPr id="584" name="Google Shape;584;p45"/>
          <p:cNvGraphicFramePr/>
          <p:nvPr/>
        </p:nvGraphicFramePr>
        <p:xfrm>
          <a:off x="413425" y="1449575"/>
          <a:ext cx="3000000" cy="3000000"/>
        </p:xfrm>
        <a:graphic>
          <a:graphicData uri="http://schemas.openxmlformats.org/drawingml/2006/table">
            <a:tbl>
              <a:tblPr>
                <a:noFill/>
                <a:tableStyleId>{3558ED3C-4C22-453A-A7D3-E865CECC4992}</a:tableStyleId>
              </a:tblPr>
              <a:tblGrid>
                <a:gridCol w="1580875">
                  <a:extLst>
                    <a:ext uri="{9D8B030D-6E8A-4147-A177-3AD203B41FA5}">
                      <a16:colId xmlns:a16="http://schemas.microsoft.com/office/drawing/2014/main" val="20000"/>
                    </a:ext>
                  </a:extLst>
                </a:gridCol>
                <a:gridCol w="6838050">
                  <a:extLst>
                    <a:ext uri="{9D8B030D-6E8A-4147-A177-3AD203B41FA5}">
                      <a16:colId xmlns:a16="http://schemas.microsoft.com/office/drawing/2014/main" val="20001"/>
                    </a:ext>
                  </a:extLst>
                </a:gridCol>
              </a:tblGrid>
              <a:tr h="384500">
                <a:tc>
                  <a:txBody>
                    <a:bodyPr/>
                    <a:lstStyle/>
                    <a:p>
                      <a:pPr marL="0" lvl="0" indent="0" algn="l" rtl="0">
                        <a:spcBef>
                          <a:spcPts val="0"/>
                        </a:spcBef>
                        <a:spcAft>
                          <a:spcPts val="0"/>
                        </a:spcAft>
                        <a:buNone/>
                      </a:pPr>
                      <a:r>
                        <a:rPr lang="ja" sz="1200" b="1">
                          <a:solidFill>
                            <a:srgbClr val="073763"/>
                          </a:solidFill>
                        </a:rPr>
                        <a:t>・オーナー</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1350">
                <a:tc>
                  <a:txBody>
                    <a:bodyPr/>
                    <a:lstStyle/>
                    <a:p>
                      <a:pPr marL="0" lvl="0" indent="0" algn="l" rtl="0">
                        <a:spcBef>
                          <a:spcPts val="0"/>
                        </a:spcBef>
                        <a:spcAft>
                          <a:spcPts val="0"/>
                        </a:spcAft>
                        <a:buNone/>
                      </a:pPr>
                      <a:r>
                        <a:rPr lang="ja" sz="1200" b="1">
                          <a:solidFill>
                            <a:srgbClr val="073763"/>
                          </a:solidFill>
                        </a:rPr>
                        <a:t>・PM</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rgbClr val="000000"/>
                        </a:buClr>
                        <a:buSzPts val="1100"/>
                        <a:buFont typeface="Arial"/>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1350">
                <a:tc>
                  <a:txBody>
                    <a:bodyPr/>
                    <a:lstStyle/>
                    <a:p>
                      <a:pPr marL="0" lvl="0" indent="0" algn="l" rtl="0">
                        <a:spcBef>
                          <a:spcPts val="0"/>
                        </a:spcBef>
                        <a:spcAft>
                          <a:spcPts val="0"/>
                        </a:spcAft>
                        <a:buNone/>
                      </a:pPr>
                      <a:r>
                        <a:rPr lang="ja" sz="1200" b="1">
                          <a:solidFill>
                            <a:srgbClr val="073763"/>
                          </a:solidFill>
                        </a:rPr>
                        <a:t>・セミナー担当</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rgbClr val="000000"/>
                        </a:buClr>
                        <a:buSzPts val="1100"/>
                        <a:buFont typeface="Arial"/>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41350">
                <a:tc>
                  <a:txBody>
                    <a:bodyPr/>
                    <a:lstStyle/>
                    <a:p>
                      <a:pPr marL="0" lvl="0" indent="0" algn="l" rtl="0">
                        <a:spcBef>
                          <a:spcPts val="0"/>
                        </a:spcBef>
                        <a:spcAft>
                          <a:spcPts val="0"/>
                        </a:spcAft>
                        <a:buNone/>
                      </a:pPr>
                      <a:r>
                        <a:rPr lang="ja" sz="1200" b="1">
                          <a:solidFill>
                            <a:srgbClr val="073763"/>
                          </a:solidFill>
                        </a:rPr>
                        <a:t>・コンテンツ担当</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latin typeface="M PLUS 1"/>
                          <a:ea typeface="M PLUS 1"/>
                          <a:cs typeface="M PLUS 1"/>
                          <a:sym typeface="M PLUS 1"/>
                        </a:rPr>
                        <a:t>○○○○○○</a:t>
                      </a:r>
                      <a:endParaRPr sz="1200">
                        <a:solidFill>
                          <a:srgbClr val="073763"/>
                        </a:solidFill>
                        <a:latin typeface="M PLUS 1"/>
                        <a:ea typeface="M PLUS 1"/>
                        <a:cs typeface="M PLUS 1"/>
                        <a:sym typeface="M PLUS 1"/>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41350">
                <a:tc>
                  <a:txBody>
                    <a:bodyPr/>
                    <a:lstStyle/>
                    <a:p>
                      <a:pPr marL="0" lvl="0" indent="0" algn="l" rtl="0">
                        <a:spcBef>
                          <a:spcPts val="0"/>
                        </a:spcBef>
                        <a:spcAft>
                          <a:spcPts val="0"/>
                        </a:spcAft>
                        <a:buNone/>
                      </a:pPr>
                      <a:r>
                        <a:rPr lang="ja" sz="1200" b="1">
                          <a:solidFill>
                            <a:srgbClr val="073763"/>
                          </a:solidFill>
                        </a:rPr>
                        <a:t>・開発</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rgbClr val="000000"/>
                        </a:buClr>
                        <a:buSzPts val="1100"/>
                        <a:buFont typeface="Arial"/>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41350">
                <a:tc>
                  <a:txBody>
                    <a:bodyPr/>
                    <a:lstStyle/>
                    <a:p>
                      <a:pPr marL="0" lvl="0" indent="0" algn="l" rtl="0">
                        <a:spcBef>
                          <a:spcPts val="0"/>
                        </a:spcBef>
                        <a:spcAft>
                          <a:spcPts val="0"/>
                        </a:spcAft>
                        <a:buNone/>
                      </a:pPr>
                      <a:r>
                        <a:rPr lang="ja" sz="1200" b="1">
                          <a:solidFill>
                            <a:srgbClr val="073763"/>
                          </a:solidFill>
                        </a:rPr>
                        <a:t>・制作</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rgbClr val="000000"/>
                        </a:buClr>
                        <a:buSzPts val="1100"/>
                        <a:buFont typeface="Arial"/>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41350">
                <a:tc>
                  <a:txBody>
                    <a:bodyPr/>
                    <a:lstStyle/>
                    <a:p>
                      <a:pPr marL="0" lvl="0" indent="0" algn="l" rtl="0">
                        <a:spcBef>
                          <a:spcPts val="0"/>
                        </a:spcBef>
                        <a:spcAft>
                          <a:spcPts val="0"/>
                        </a:spcAft>
                        <a:buNone/>
                      </a:pPr>
                      <a:r>
                        <a:rPr lang="ja" sz="1200" b="1">
                          <a:solidFill>
                            <a:srgbClr val="073763"/>
                          </a:solidFill>
                        </a:rPr>
                        <a:t>・ドメイン管理</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rgbClr val="000000"/>
                        </a:buClr>
                        <a:buSzPts val="1100"/>
                        <a:buFont typeface="Arial"/>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1350">
                <a:tc>
                  <a:txBody>
                    <a:bodyPr/>
                    <a:lstStyle/>
                    <a:p>
                      <a:pPr marL="0" lvl="0" indent="0" algn="l" rtl="0">
                        <a:spcBef>
                          <a:spcPts val="0"/>
                        </a:spcBef>
                        <a:spcAft>
                          <a:spcPts val="0"/>
                        </a:spcAft>
                        <a:buNone/>
                      </a:pPr>
                      <a:r>
                        <a:rPr lang="ja" sz="1200" b="1">
                          <a:solidFill>
                            <a:srgbClr val="073763"/>
                          </a:solidFill>
                        </a:rPr>
                        <a:t>・サポート</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rgbClr val="000000"/>
                        </a:buClr>
                        <a:buSzPts val="1100"/>
                        <a:buFont typeface="Arial"/>
                        <a:buNone/>
                      </a:pPr>
                      <a:r>
                        <a:rPr lang="ja" sz="1200">
                          <a:solidFill>
                            <a:srgbClr val="073763"/>
                          </a:solidFill>
                          <a:latin typeface="M PLUS 1"/>
                          <a:ea typeface="M PLUS 1"/>
                          <a:cs typeface="M PLUS 1"/>
                          <a:sym typeface="M PLUS 1"/>
                        </a:rPr>
                        <a:t>○○○○○○</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予算（記入例）</a:t>
            </a:r>
            <a:endParaRPr/>
          </a:p>
        </p:txBody>
      </p:sp>
      <p:graphicFrame>
        <p:nvGraphicFramePr>
          <p:cNvPr id="590" name="Google Shape;590;p46"/>
          <p:cNvGraphicFramePr/>
          <p:nvPr/>
        </p:nvGraphicFramePr>
        <p:xfrm>
          <a:off x="413425" y="1144775"/>
          <a:ext cx="3000000" cy="3000000"/>
        </p:xfrm>
        <a:graphic>
          <a:graphicData uri="http://schemas.openxmlformats.org/drawingml/2006/table">
            <a:tbl>
              <a:tblPr>
                <a:noFill/>
                <a:tableStyleId>{3558ED3C-4C22-453A-A7D3-E865CECC4992}</a:tableStyleId>
              </a:tblPr>
              <a:tblGrid>
                <a:gridCol w="1189000">
                  <a:extLst>
                    <a:ext uri="{9D8B030D-6E8A-4147-A177-3AD203B41FA5}">
                      <a16:colId xmlns:a16="http://schemas.microsoft.com/office/drawing/2014/main" val="20000"/>
                    </a:ext>
                  </a:extLst>
                </a:gridCol>
                <a:gridCol w="2556150">
                  <a:extLst>
                    <a:ext uri="{9D8B030D-6E8A-4147-A177-3AD203B41FA5}">
                      <a16:colId xmlns:a16="http://schemas.microsoft.com/office/drawing/2014/main" val="20001"/>
                    </a:ext>
                  </a:extLst>
                </a:gridCol>
                <a:gridCol w="4673775">
                  <a:extLst>
                    <a:ext uri="{9D8B030D-6E8A-4147-A177-3AD203B41FA5}">
                      <a16:colId xmlns:a16="http://schemas.microsoft.com/office/drawing/2014/main" val="20002"/>
                    </a:ext>
                  </a:extLst>
                </a:gridCol>
              </a:tblGrid>
              <a:tr h="341350">
                <a:tc>
                  <a:txBody>
                    <a:bodyPr/>
                    <a:lstStyle/>
                    <a:p>
                      <a:pPr marL="0" lvl="0" indent="0" algn="l" rtl="0">
                        <a:spcBef>
                          <a:spcPts val="0"/>
                        </a:spcBef>
                        <a:spcAft>
                          <a:spcPts val="0"/>
                        </a:spcAft>
                        <a:buClr>
                          <a:schemeClr val="dk1"/>
                        </a:buClr>
                        <a:buSzPts val="1100"/>
                        <a:buFont typeface="Arial"/>
                        <a:buNone/>
                      </a:pPr>
                      <a:r>
                        <a:rPr lang="ja" sz="1200" b="1">
                          <a:solidFill>
                            <a:srgbClr val="073763"/>
                          </a:solidFill>
                        </a:rPr>
                        <a:t>広告</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リスティング広告</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chemeClr val="dk1"/>
                        </a:buClr>
                        <a:buSzPts val="1100"/>
                        <a:buFont typeface="Arial"/>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1350">
                <a:tc>
                  <a:txBody>
                    <a:bodyPr/>
                    <a:lstStyle/>
                    <a:p>
                      <a:pPr marL="0" lvl="0" indent="0" algn="l" rtl="0">
                        <a:spcBef>
                          <a:spcPts val="0"/>
                        </a:spcBef>
                        <a:spcAft>
                          <a:spcPts val="0"/>
                        </a:spcAft>
                        <a:buNone/>
                      </a:pP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ディスプレイ広告</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chemeClr val="dk1"/>
                        </a:buClr>
                        <a:buSzPts val="1100"/>
                        <a:buFont typeface="Arial"/>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1350">
                <a:tc>
                  <a:txBody>
                    <a:bodyPr/>
                    <a:lstStyle/>
                    <a:p>
                      <a:pPr marL="0" lvl="0" indent="0" algn="l" rtl="0">
                        <a:spcBef>
                          <a:spcPts val="0"/>
                        </a:spcBef>
                        <a:spcAft>
                          <a:spcPts val="0"/>
                        </a:spcAft>
                        <a:buNone/>
                      </a:pP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Facebook広告</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Clr>
                          <a:schemeClr val="dk1"/>
                        </a:buClr>
                        <a:buSzPts val="1100"/>
                        <a:buFont typeface="Arial"/>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41350">
                <a:tc>
                  <a:txBody>
                    <a:bodyPr/>
                    <a:lstStyle/>
                    <a:p>
                      <a:pPr marL="0" lvl="0" indent="0" algn="l" rtl="0">
                        <a:spcBef>
                          <a:spcPts val="0"/>
                        </a:spcBef>
                        <a:spcAft>
                          <a:spcPts val="0"/>
                        </a:spcAft>
                        <a:buNone/>
                      </a:pPr>
                      <a:r>
                        <a:rPr lang="ja" sz="1200" b="1">
                          <a:solidFill>
                            <a:srgbClr val="073763"/>
                          </a:solidFill>
                        </a:rPr>
                        <a:t>広告 合計</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ja" sz="1200" b="1">
                          <a:solidFill>
                            <a:srgbClr val="073763"/>
                          </a:solidFill>
                        </a:rPr>
                        <a:t>SEO施策</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記事執筆（外注）</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41350">
                <a:tc>
                  <a:txBody>
                    <a:bodyPr/>
                    <a:lstStyle/>
                    <a:p>
                      <a:pPr marL="0" lvl="0" indent="0" algn="l" rtl="0">
                        <a:spcBef>
                          <a:spcPts val="0"/>
                        </a:spcBef>
                        <a:spcAft>
                          <a:spcPts val="0"/>
                        </a:spcAft>
                        <a:buNone/>
                      </a:pP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ホワイトペーパー制作（外注）</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41350">
                <a:tc>
                  <a:txBody>
                    <a:bodyPr/>
                    <a:lstStyle/>
                    <a:p>
                      <a:pPr marL="0" lvl="0" indent="0" algn="l" rtl="0">
                        <a:spcBef>
                          <a:spcPts val="0"/>
                        </a:spcBef>
                        <a:spcAft>
                          <a:spcPts val="0"/>
                        </a:spcAft>
                        <a:buNone/>
                      </a:pPr>
                      <a:r>
                        <a:rPr lang="ja" sz="1200" b="1">
                          <a:solidFill>
                            <a:srgbClr val="073763"/>
                          </a:solidFill>
                        </a:rPr>
                        <a:t>SEO施策 合計</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1350">
                <a:tc>
                  <a:txBody>
                    <a:bodyPr/>
                    <a:lstStyle/>
                    <a:p>
                      <a:pPr marL="0" lvl="0" indent="0" algn="l" rtl="0">
                        <a:spcBef>
                          <a:spcPts val="0"/>
                        </a:spcBef>
                        <a:spcAft>
                          <a:spcPts val="0"/>
                        </a:spcAft>
                        <a:buNone/>
                      </a:pPr>
                      <a:r>
                        <a:rPr lang="ja" sz="1200" b="1">
                          <a:solidFill>
                            <a:srgbClr val="073763"/>
                          </a:solidFill>
                        </a:rPr>
                        <a:t>システム</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ferret One ツール料金</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41350">
                <a:tc>
                  <a:txBody>
                    <a:bodyPr/>
                    <a:lstStyle/>
                    <a:p>
                      <a:pPr marL="0" lvl="0" indent="0" algn="l" rtl="0">
                        <a:spcBef>
                          <a:spcPts val="0"/>
                        </a:spcBef>
                        <a:spcAft>
                          <a:spcPts val="0"/>
                        </a:spcAft>
                        <a:buNone/>
                      </a:pPr>
                      <a:r>
                        <a:rPr lang="ja" sz="1200" b="1">
                          <a:solidFill>
                            <a:srgbClr val="073763"/>
                          </a:solidFill>
                        </a:rPr>
                        <a:t>外部メディア</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セミナー集客 〇〇メディア出稿</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41350">
                <a:tc>
                  <a:txBody>
                    <a:bodyPr/>
                    <a:lstStyle/>
                    <a:p>
                      <a:pPr marL="0" lvl="0" indent="0" algn="l" rtl="0">
                        <a:spcBef>
                          <a:spcPts val="0"/>
                        </a:spcBef>
                        <a:spcAft>
                          <a:spcPts val="0"/>
                        </a:spcAft>
                        <a:buNone/>
                      </a:pPr>
                      <a:r>
                        <a:rPr lang="ja" sz="1200" b="1">
                          <a:solidFill>
                            <a:srgbClr val="073763"/>
                          </a:solidFill>
                        </a:rPr>
                        <a:t>その他</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ja" sz="1200" b="1">
                          <a:solidFill>
                            <a:srgbClr val="073763"/>
                          </a:solidFill>
                        </a:rPr>
                        <a:t>コンサルティング</a:t>
                      </a:r>
                      <a:endParaRPr sz="1200" b="1">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500"/>
                        </a:spcAft>
                        <a:buNone/>
                      </a:pPr>
                      <a:r>
                        <a:rPr lang="ja" sz="1200">
                          <a:solidFill>
                            <a:srgbClr val="073763"/>
                          </a:solidFill>
                        </a:rPr>
                        <a:t>¥x,xxx,xxx</a:t>
                      </a:r>
                      <a:endParaRPr sz="1200">
                        <a:solidFill>
                          <a:srgbClr val="073763"/>
                        </a:solidFill>
                      </a:endParaRPr>
                    </a:p>
                  </a:txBody>
                  <a:tcPr marL="91425" marR="91425" marT="91425" marB="91425" anchor="ctr">
                    <a:lnL w="9525" cap="flat" cmpd="sng">
                      <a:solidFill>
                        <a:srgbClr val="C9DAF8"/>
                      </a:solidFill>
                      <a:prstDash val="solid"/>
                      <a:round/>
                      <a:headEnd type="none" w="sm" len="sm"/>
                      <a:tailEnd type="none" w="sm" len="sm"/>
                    </a:lnL>
                    <a:lnR w="9525" cap="flat" cmpd="sng">
                      <a:solidFill>
                        <a:srgbClr val="C9DAF8"/>
                      </a:solidFill>
                      <a:prstDash val="solid"/>
                      <a:round/>
                      <a:headEnd type="none" w="sm" len="sm"/>
                      <a:tailEnd type="none" w="sm" len="sm"/>
                    </a:lnR>
                    <a:lnT w="9525" cap="flat" cmpd="sng">
                      <a:solidFill>
                        <a:srgbClr val="C9DAF8"/>
                      </a:solidFill>
                      <a:prstDash val="solid"/>
                      <a:round/>
                      <a:headEnd type="none" w="sm" len="sm"/>
                      <a:tailEnd type="none" w="sm" len="sm"/>
                    </a:lnT>
                    <a:lnB w="9525" cap="flat" cmpd="sng">
                      <a:solidFill>
                        <a:srgbClr val="C9DAF8"/>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7"/>
          <p:cNvSpPr/>
          <p:nvPr/>
        </p:nvSpPr>
        <p:spPr>
          <a:xfrm>
            <a:off x="182153" y="2275950"/>
            <a:ext cx="8784300" cy="3462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txBox="1"/>
          <p:nvPr/>
        </p:nvSpPr>
        <p:spPr>
          <a:xfrm>
            <a:off x="186129" y="2335500"/>
            <a:ext cx="39441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SEO記事制作（年間でxx本）</a:t>
            </a:r>
            <a:endParaRPr sz="1000" b="1">
              <a:solidFill>
                <a:srgbClr val="073763"/>
              </a:solidFill>
            </a:endParaRPr>
          </a:p>
        </p:txBody>
      </p:sp>
      <p:graphicFrame>
        <p:nvGraphicFramePr>
          <p:cNvPr id="597" name="Google Shape;597;p47"/>
          <p:cNvGraphicFramePr/>
          <p:nvPr/>
        </p:nvGraphicFramePr>
        <p:xfrm>
          <a:off x="176428" y="1092548"/>
          <a:ext cx="3000000" cy="3000000"/>
        </p:xfrm>
        <a:graphic>
          <a:graphicData uri="http://schemas.openxmlformats.org/drawingml/2006/table">
            <a:tbl>
              <a:tblPr>
                <a:noFill/>
                <a:tableStyleId>{3558ED3C-4C22-453A-A7D3-E865CECC4992}</a:tableStyleId>
              </a:tblPr>
              <a:tblGrid>
                <a:gridCol w="731950">
                  <a:extLst>
                    <a:ext uri="{9D8B030D-6E8A-4147-A177-3AD203B41FA5}">
                      <a16:colId xmlns:a16="http://schemas.microsoft.com/office/drawing/2014/main" val="20000"/>
                    </a:ext>
                  </a:extLst>
                </a:gridCol>
                <a:gridCol w="726000">
                  <a:extLst>
                    <a:ext uri="{9D8B030D-6E8A-4147-A177-3AD203B41FA5}">
                      <a16:colId xmlns:a16="http://schemas.microsoft.com/office/drawing/2014/main" val="20001"/>
                    </a:ext>
                  </a:extLst>
                </a:gridCol>
                <a:gridCol w="716400">
                  <a:extLst>
                    <a:ext uri="{9D8B030D-6E8A-4147-A177-3AD203B41FA5}">
                      <a16:colId xmlns:a16="http://schemas.microsoft.com/office/drawing/2014/main" val="20002"/>
                    </a:ext>
                  </a:extLst>
                </a:gridCol>
                <a:gridCol w="693525">
                  <a:extLst>
                    <a:ext uri="{9D8B030D-6E8A-4147-A177-3AD203B41FA5}">
                      <a16:colId xmlns:a16="http://schemas.microsoft.com/office/drawing/2014/main" val="20003"/>
                    </a:ext>
                  </a:extLst>
                </a:gridCol>
                <a:gridCol w="712250">
                  <a:extLst>
                    <a:ext uri="{9D8B030D-6E8A-4147-A177-3AD203B41FA5}">
                      <a16:colId xmlns:a16="http://schemas.microsoft.com/office/drawing/2014/main" val="20004"/>
                    </a:ext>
                  </a:extLst>
                </a:gridCol>
                <a:gridCol w="743450">
                  <a:extLst>
                    <a:ext uri="{9D8B030D-6E8A-4147-A177-3AD203B41FA5}">
                      <a16:colId xmlns:a16="http://schemas.microsoft.com/office/drawing/2014/main" val="20005"/>
                    </a:ext>
                  </a:extLst>
                </a:gridCol>
                <a:gridCol w="743450">
                  <a:extLst>
                    <a:ext uri="{9D8B030D-6E8A-4147-A177-3AD203B41FA5}">
                      <a16:colId xmlns:a16="http://schemas.microsoft.com/office/drawing/2014/main" val="20006"/>
                    </a:ext>
                  </a:extLst>
                </a:gridCol>
                <a:gridCol w="743450">
                  <a:extLst>
                    <a:ext uri="{9D8B030D-6E8A-4147-A177-3AD203B41FA5}">
                      <a16:colId xmlns:a16="http://schemas.microsoft.com/office/drawing/2014/main" val="20007"/>
                    </a:ext>
                  </a:extLst>
                </a:gridCol>
                <a:gridCol w="743450">
                  <a:extLst>
                    <a:ext uri="{9D8B030D-6E8A-4147-A177-3AD203B41FA5}">
                      <a16:colId xmlns:a16="http://schemas.microsoft.com/office/drawing/2014/main" val="20008"/>
                    </a:ext>
                  </a:extLst>
                </a:gridCol>
                <a:gridCol w="743450">
                  <a:extLst>
                    <a:ext uri="{9D8B030D-6E8A-4147-A177-3AD203B41FA5}">
                      <a16:colId xmlns:a16="http://schemas.microsoft.com/office/drawing/2014/main" val="20009"/>
                    </a:ext>
                  </a:extLst>
                </a:gridCol>
                <a:gridCol w="743450">
                  <a:extLst>
                    <a:ext uri="{9D8B030D-6E8A-4147-A177-3AD203B41FA5}">
                      <a16:colId xmlns:a16="http://schemas.microsoft.com/office/drawing/2014/main" val="20010"/>
                    </a:ext>
                  </a:extLst>
                </a:gridCol>
                <a:gridCol w="743450">
                  <a:extLst>
                    <a:ext uri="{9D8B030D-6E8A-4147-A177-3AD203B41FA5}">
                      <a16:colId xmlns:a16="http://schemas.microsoft.com/office/drawing/2014/main" val="20011"/>
                    </a:ext>
                  </a:extLst>
                </a:gridCol>
              </a:tblGrid>
              <a:tr h="381000">
                <a:tc>
                  <a:txBody>
                    <a:bodyPr/>
                    <a:lstStyle/>
                    <a:p>
                      <a:pPr marL="0" lvl="0" indent="0" algn="ctr" rtl="0">
                        <a:spcBef>
                          <a:spcPts val="0"/>
                        </a:spcBef>
                        <a:spcAft>
                          <a:spcPts val="0"/>
                        </a:spcAft>
                        <a:buNone/>
                      </a:pPr>
                      <a:r>
                        <a:rPr lang="ja" sz="1800" b="1">
                          <a:solidFill>
                            <a:srgbClr val="FFFFFF"/>
                          </a:solidFill>
                        </a:rPr>
                        <a:t>1</a:t>
                      </a:r>
                      <a:r>
                        <a:rPr lang="ja" sz="800" b="1">
                          <a:solidFill>
                            <a:srgbClr val="FFFFFF"/>
                          </a:solidFill>
                        </a:rPr>
                        <a:t>月</a:t>
                      </a:r>
                      <a:endParaRPr sz="8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2</a:t>
                      </a:r>
                      <a:r>
                        <a:rPr lang="ja" sz="800" b="1">
                          <a:solidFill>
                            <a:schemeClr val="lt1"/>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3</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4</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5</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6</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None/>
                      </a:pPr>
                      <a:r>
                        <a:rPr lang="ja" sz="1800" b="1">
                          <a:solidFill>
                            <a:srgbClr val="FFFFFF"/>
                          </a:solidFill>
                        </a:rPr>
                        <a:t>7</a:t>
                      </a:r>
                      <a:r>
                        <a:rPr lang="ja" sz="800" b="1">
                          <a:solidFill>
                            <a:srgbClr val="FFFFFF"/>
                          </a:solidFill>
                        </a:rPr>
                        <a:t>月</a:t>
                      </a:r>
                      <a:endParaRPr sz="8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8</a:t>
                      </a:r>
                      <a:r>
                        <a:rPr lang="ja" sz="800" b="1">
                          <a:solidFill>
                            <a:schemeClr val="lt1"/>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9</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10</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11</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tc>
                  <a:txBody>
                    <a:bodyPr/>
                    <a:lstStyle/>
                    <a:p>
                      <a:pPr marL="0" lvl="0" indent="0" algn="ctr" rtl="0">
                        <a:spcBef>
                          <a:spcPts val="0"/>
                        </a:spcBef>
                        <a:spcAft>
                          <a:spcPts val="0"/>
                        </a:spcAft>
                        <a:buClr>
                          <a:srgbClr val="000000"/>
                        </a:buClr>
                        <a:buSzPts val="1100"/>
                        <a:buFont typeface="Arial"/>
                        <a:buNone/>
                      </a:pPr>
                      <a:r>
                        <a:rPr lang="ja" sz="1800" b="1">
                          <a:solidFill>
                            <a:srgbClr val="FFFFFF"/>
                          </a:solidFill>
                        </a:rPr>
                        <a:t>12</a:t>
                      </a:r>
                      <a:r>
                        <a:rPr lang="ja" sz="800" b="1">
                          <a:solidFill>
                            <a:srgbClr val="FFFFFF"/>
                          </a:solidFill>
                        </a:rPr>
                        <a:t>月</a:t>
                      </a:r>
                      <a:endParaRPr sz="1200" b="1">
                        <a:solidFill>
                          <a:srgbClr val="FFFFFF"/>
                        </a:solidFill>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C3753"/>
                    </a:solidFill>
                  </a:tcPr>
                </a:tc>
                <a:extLst>
                  <a:ext uri="{0D108BD9-81ED-4DB2-BD59-A6C34878D82A}">
                    <a16:rowId xmlns:a16="http://schemas.microsoft.com/office/drawing/2014/main" val="10000"/>
                  </a:ext>
                </a:extLst>
              </a:tr>
            </a:tbl>
          </a:graphicData>
        </a:graphic>
      </p:graphicFrame>
      <p:sp>
        <p:nvSpPr>
          <p:cNvPr id="598" name="Google Shape;598;p47"/>
          <p:cNvSpPr/>
          <p:nvPr/>
        </p:nvSpPr>
        <p:spPr>
          <a:xfrm>
            <a:off x="182347" y="3122875"/>
            <a:ext cx="8784300" cy="3462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txBox="1"/>
          <p:nvPr/>
        </p:nvSpPr>
        <p:spPr>
          <a:xfrm>
            <a:off x="188582" y="3179600"/>
            <a:ext cx="43113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ホワイトペーパー制作（年間でx本）</a:t>
            </a:r>
            <a:endParaRPr sz="1000" b="1">
              <a:solidFill>
                <a:srgbClr val="073763"/>
              </a:solidFill>
            </a:endParaRPr>
          </a:p>
        </p:txBody>
      </p:sp>
      <p:sp>
        <p:nvSpPr>
          <p:cNvPr id="600" name="Google Shape;600;p47"/>
          <p:cNvSpPr/>
          <p:nvPr/>
        </p:nvSpPr>
        <p:spPr>
          <a:xfrm>
            <a:off x="175891" y="1626625"/>
            <a:ext cx="8784300" cy="3462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txBox="1"/>
          <p:nvPr/>
        </p:nvSpPr>
        <p:spPr>
          <a:xfrm>
            <a:off x="182100" y="1683350"/>
            <a:ext cx="50193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広告運用（xx万円×12ヶ月運用）</a:t>
            </a:r>
            <a:endParaRPr sz="1000" b="1">
              <a:solidFill>
                <a:srgbClr val="073763"/>
              </a:solidFill>
            </a:endParaRPr>
          </a:p>
        </p:txBody>
      </p:sp>
      <p:sp>
        <p:nvSpPr>
          <p:cNvPr id="602" name="Google Shape;602;p47"/>
          <p:cNvSpPr txBox="1"/>
          <p:nvPr/>
        </p:nvSpPr>
        <p:spPr>
          <a:xfrm>
            <a:off x="184032" y="1972955"/>
            <a:ext cx="71097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800" b="1">
                <a:solidFill>
                  <a:srgbClr val="073763"/>
                </a:solidFill>
              </a:rPr>
              <a:t>└発注先を検討している人へのアプローチとしてリスティング広告を実施し、明確層〜健在層のCV→商談を安定的に発生させる</a:t>
            </a:r>
            <a:endParaRPr sz="800" b="1">
              <a:solidFill>
                <a:srgbClr val="073763"/>
              </a:solidFill>
            </a:endParaRPr>
          </a:p>
        </p:txBody>
      </p:sp>
      <p:sp>
        <p:nvSpPr>
          <p:cNvPr id="603" name="Google Shape;603;p47"/>
          <p:cNvSpPr/>
          <p:nvPr/>
        </p:nvSpPr>
        <p:spPr>
          <a:xfrm>
            <a:off x="182347" y="3925447"/>
            <a:ext cx="8784300" cy="3462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txBox="1"/>
          <p:nvPr/>
        </p:nvSpPr>
        <p:spPr>
          <a:xfrm>
            <a:off x="188582" y="3982172"/>
            <a:ext cx="43113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導入事例作成（年間でX社）</a:t>
            </a:r>
            <a:endParaRPr sz="1000" b="1">
              <a:solidFill>
                <a:srgbClr val="073763"/>
              </a:solidFill>
            </a:endParaRPr>
          </a:p>
        </p:txBody>
      </p:sp>
      <p:sp>
        <p:nvSpPr>
          <p:cNvPr id="605" name="Google Shape;605;p47"/>
          <p:cNvSpPr txBox="1"/>
          <p:nvPr/>
        </p:nvSpPr>
        <p:spPr>
          <a:xfrm>
            <a:off x="184032" y="2688423"/>
            <a:ext cx="71097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800" b="1">
                <a:solidFill>
                  <a:srgbClr val="073763"/>
                </a:solidFill>
              </a:rPr>
              <a:t>└準顕在層・潜在層の流入数の拡大を図る</a:t>
            </a:r>
            <a:endParaRPr sz="800" b="1">
              <a:solidFill>
                <a:srgbClr val="073763"/>
              </a:solidFill>
            </a:endParaRPr>
          </a:p>
        </p:txBody>
      </p:sp>
      <p:sp>
        <p:nvSpPr>
          <p:cNvPr id="606" name="Google Shape;606;p47"/>
          <p:cNvSpPr txBox="1"/>
          <p:nvPr/>
        </p:nvSpPr>
        <p:spPr>
          <a:xfrm>
            <a:off x="184032" y="3600223"/>
            <a:ext cx="71097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800" b="1">
                <a:solidFill>
                  <a:srgbClr val="434343"/>
                </a:solidFill>
              </a:rPr>
              <a:t>└計x本のホワイトペーパーを制作し、SEO記事で増えた流入した新規ユーザーのCVを促す</a:t>
            </a:r>
            <a:endParaRPr sz="800" b="1">
              <a:solidFill>
                <a:srgbClr val="434343"/>
              </a:solidFill>
            </a:endParaRPr>
          </a:p>
        </p:txBody>
      </p:sp>
      <p:sp>
        <p:nvSpPr>
          <p:cNvPr id="607" name="Google Shape;607;p47"/>
          <p:cNvSpPr/>
          <p:nvPr/>
        </p:nvSpPr>
        <p:spPr>
          <a:xfrm>
            <a:off x="182347" y="4306447"/>
            <a:ext cx="8784300" cy="3462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txBox="1"/>
          <p:nvPr/>
        </p:nvSpPr>
        <p:spPr>
          <a:xfrm>
            <a:off x="188582" y="4363172"/>
            <a:ext cx="43113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メルマガ配信（月に1~2本配信）</a:t>
            </a:r>
            <a:endParaRPr sz="1000" b="1">
              <a:solidFill>
                <a:srgbClr val="073763"/>
              </a:solidFill>
            </a:endParaRPr>
          </a:p>
        </p:txBody>
      </p:sp>
      <p:sp>
        <p:nvSpPr>
          <p:cNvPr id="609" name="Google Shape;609;p47"/>
          <p:cNvSpPr/>
          <p:nvPr/>
        </p:nvSpPr>
        <p:spPr>
          <a:xfrm>
            <a:off x="182347" y="4687447"/>
            <a:ext cx="8784300" cy="3462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txBox="1"/>
          <p:nvPr/>
        </p:nvSpPr>
        <p:spPr>
          <a:xfrm>
            <a:off x="188572" y="4744175"/>
            <a:ext cx="6206700" cy="22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追客の最適化（ISKPI整理、スクリプト確認、架電優先度設定、休眠／失注顧客掘り起こし）</a:t>
            </a:r>
            <a:endParaRPr sz="1000" b="1">
              <a:solidFill>
                <a:srgbClr val="073763"/>
              </a:solidFill>
            </a:endParaRPr>
          </a:p>
        </p:txBody>
      </p:sp>
      <p:sp>
        <p:nvSpPr>
          <p:cNvPr id="611" name="Google Shape;611;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年間スケジュール</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a:t>
            </a:fld>
            <a:endParaRPr/>
          </a:p>
        </p:txBody>
      </p:sp>
      <p:sp>
        <p:nvSpPr>
          <p:cNvPr id="112" name="Google Shape;112;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ja" sz="2500" b="1">
                <a:solidFill>
                  <a:srgbClr val="000000"/>
                </a:solidFill>
              </a:rPr>
              <a:t>BtoBマーケティングの意義</a:t>
            </a:r>
            <a:endParaRPr sz="2500" b="1">
              <a:solidFill>
                <a:srgbClr val="000000"/>
              </a:solidFill>
            </a:endParaRPr>
          </a:p>
          <a:p>
            <a:pPr marL="0" lvl="0" indent="0" algn="ctr" rtl="0">
              <a:spcBef>
                <a:spcPts val="0"/>
              </a:spcBef>
              <a:spcAft>
                <a:spcPts val="0"/>
              </a:spcAft>
              <a:buClr>
                <a:schemeClr val="dk1"/>
              </a:buClr>
              <a:buSzPts val="1100"/>
              <a:buFont typeface="Arial"/>
              <a:buNone/>
            </a:pPr>
            <a:endParaRPr sz="2500" b="1">
              <a:solidFill>
                <a:srgbClr val="000000"/>
              </a:solidFill>
            </a:endParaRPr>
          </a:p>
        </p:txBody>
      </p:sp>
      <p:sp>
        <p:nvSpPr>
          <p:cNvPr id="113" name="Google Shape;113;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30</a:t>
            </a:fld>
            <a:endParaRPr/>
          </a:p>
        </p:txBody>
      </p:sp>
      <p:sp>
        <p:nvSpPr>
          <p:cNvPr id="617" name="Google Shape;617;p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ja" sz="2500" b="1">
                <a:solidFill>
                  <a:srgbClr val="000000"/>
                </a:solidFill>
              </a:rPr>
              <a:t>Appendix~BtoBマーケティングの全体像~</a:t>
            </a:r>
            <a:endParaRPr sz="2500" b="1">
              <a:solidFill>
                <a:srgbClr val="000000"/>
              </a:solidFill>
            </a:endParaRPr>
          </a:p>
        </p:txBody>
      </p:sp>
      <p:sp>
        <p:nvSpPr>
          <p:cNvPr id="618" name="Google Shape;618;p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流入〜CVまでの流れとユーザーニーズ</a:t>
            </a:r>
            <a:endParaRPr/>
          </a:p>
        </p:txBody>
      </p:sp>
      <p:sp>
        <p:nvSpPr>
          <p:cNvPr id="624" name="Google Shape;62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31</a:t>
            </a:fld>
            <a:endParaRPr>
              <a:solidFill>
                <a:schemeClr val="dk2"/>
              </a:solidFill>
            </a:endParaRPr>
          </a:p>
        </p:txBody>
      </p:sp>
      <p:sp>
        <p:nvSpPr>
          <p:cNvPr id="625" name="Google Shape;625;p49"/>
          <p:cNvSpPr/>
          <p:nvPr/>
        </p:nvSpPr>
        <p:spPr>
          <a:xfrm>
            <a:off x="2191925" y="1962081"/>
            <a:ext cx="2705700" cy="3087000"/>
          </a:xfrm>
          <a:prstGeom prst="triangle">
            <a:avLst>
              <a:gd name="adj" fmla="val 5000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626" name="Google Shape;626;p49"/>
          <p:cNvSpPr/>
          <p:nvPr/>
        </p:nvSpPr>
        <p:spPr>
          <a:xfrm>
            <a:off x="2463817" y="1954594"/>
            <a:ext cx="2158500" cy="2460300"/>
          </a:xfrm>
          <a:prstGeom prst="triangle">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endParaRPr>
          </a:p>
        </p:txBody>
      </p:sp>
      <p:sp>
        <p:nvSpPr>
          <p:cNvPr id="627" name="Google Shape;627;p49"/>
          <p:cNvSpPr/>
          <p:nvPr/>
        </p:nvSpPr>
        <p:spPr>
          <a:xfrm>
            <a:off x="2728039" y="1962081"/>
            <a:ext cx="1642200" cy="1860000"/>
          </a:xfrm>
          <a:prstGeom prst="triangle">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8" name="Google Shape;628;p49"/>
          <p:cNvSpPr/>
          <p:nvPr/>
        </p:nvSpPr>
        <p:spPr>
          <a:xfrm>
            <a:off x="3023183" y="1962081"/>
            <a:ext cx="1044300" cy="1187400"/>
          </a:xfrm>
          <a:prstGeom prst="triangl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9" name="Google Shape;629;p49"/>
          <p:cNvSpPr/>
          <p:nvPr/>
        </p:nvSpPr>
        <p:spPr>
          <a:xfrm>
            <a:off x="2900554" y="2599454"/>
            <a:ext cx="1289400" cy="46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100" b="1">
                <a:solidFill>
                  <a:srgbClr val="FFFFFF"/>
                </a:solidFill>
              </a:rPr>
              <a:t>明確層</a:t>
            </a:r>
            <a:endParaRPr sz="1100" b="1">
              <a:solidFill>
                <a:srgbClr val="FFFFFF"/>
              </a:solidFill>
            </a:endParaRPr>
          </a:p>
        </p:txBody>
      </p:sp>
      <p:sp>
        <p:nvSpPr>
          <p:cNvPr id="630" name="Google Shape;630;p49"/>
          <p:cNvSpPr/>
          <p:nvPr/>
        </p:nvSpPr>
        <p:spPr>
          <a:xfrm>
            <a:off x="2551700" y="4534077"/>
            <a:ext cx="1980900" cy="46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100" b="1">
                <a:solidFill>
                  <a:srgbClr val="073763"/>
                </a:solidFill>
              </a:rPr>
              <a:t>潜在層</a:t>
            </a:r>
            <a:endParaRPr sz="1100" b="1">
              <a:solidFill>
                <a:srgbClr val="073763"/>
              </a:solidFill>
            </a:endParaRPr>
          </a:p>
        </p:txBody>
      </p:sp>
      <p:sp>
        <p:nvSpPr>
          <p:cNvPr id="631" name="Google Shape;631;p49"/>
          <p:cNvSpPr/>
          <p:nvPr/>
        </p:nvSpPr>
        <p:spPr>
          <a:xfrm>
            <a:off x="2846573" y="3286192"/>
            <a:ext cx="1347000" cy="46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100" b="1">
                <a:solidFill>
                  <a:srgbClr val="FFFFFF"/>
                </a:solidFill>
              </a:rPr>
              <a:t>顕在層</a:t>
            </a:r>
            <a:endParaRPr sz="1100" b="1">
              <a:solidFill>
                <a:srgbClr val="FFFFFF"/>
              </a:solidFill>
            </a:endParaRPr>
          </a:p>
        </p:txBody>
      </p:sp>
      <p:sp>
        <p:nvSpPr>
          <p:cNvPr id="632" name="Google Shape;632;p49"/>
          <p:cNvSpPr/>
          <p:nvPr/>
        </p:nvSpPr>
        <p:spPr>
          <a:xfrm>
            <a:off x="2846573" y="3913416"/>
            <a:ext cx="1347000" cy="46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100" b="1">
                <a:solidFill>
                  <a:srgbClr val="FFFFFF"/>
                </a:solidFill>
              </a:rPr>
              <a:t>準顕在層</a:t>
            </a:r>
            <a:endParaRPr sz="1100" b="1">
              <a:solidFill>
                <a:srgbClr val="FFFFFF"/>
              </a:solidFill>
            </a:endParaRPr>
          </a:p>
        </p:txBody>
      </p:sp>
      <p:cxnSp>
        <p:nvCxnSpPr>
          <p:cNvPr id="633" name="Google Shape;633;p49"/>
          <p:cNvCxnSpPr/>
          <p:nvPr/>
        </p:nvCxnSpPr>
        <p:spPr>
          <a:xfrm>
            <a:off x="2440772" y="4421394"/>
            <a:ext cx="2186700" cy="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49"/>
          <p:cNvCxnSpPr/>
          <p:nvPr/>
        </p:nvCxnSpPr>
        <p:spPr>
          <a:xfrm>
            <a:off x="2516972" y="3836528"/>
            <a:ext cx="2186700" cy="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49"/>
          <p:cNvCxnSpPr/>
          <p:nvPr/>
        </p:nvCxnSpPr>
        <p:spPr>
          <a:xfrm>
            <a:off x="2525406" y="3155271"/>
            <a:ext cx="2186700" cy="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49"/>
          <p:cNvCxnSpPr/>
          <p:nvPr/>
        </p:nvCxnSpPr>
        <p:spPr>
          <a:xfrm>
            <a:off x="322917" y="3149743"/>
            <a:ext cx="8506200" cy="19500"/>
          </a:xfrm>
          <a:prstGeom prst="straightConnector1">
            <a:avLst/>
          </a:prstGeom>
          <a:noFill/>
          <a:ln w="9525" cap="flat" cmpd="sng">
            <a:solidFill>
              <a:srgbClr val="B7B7B7"/>
            </a:solidFill>
            <a:prstDash val="dot"/>
            <a:round/>
            <a:headEnd type="none" w="med" len="med"/>
            <a:tailEnd type="none" w="med" len="med"/>
          </a:ln>
        </p:spPr>
      </p:cxnSp>
      <p:cxnSp>
        <p:nvCxnSpPr>
          <p:cNvPr id="637" name="Google Shape;637;p49"/>
          <p:cNvCxnSpPr/>
          <p:nvPr/>
        </p:nvCxnSpPr>
        <p:spPr>
          <a:xfrm>
            <a:off x="312276" y="3835114"/>
            <a:ext cx="8506200" cy="0"/>
          </a:xfrm>
          <a:prstGeom prst="straightConnector1">
            <a:avLst/>
          </a:prstGeom>
          <a:noFill/>
          <a:ln w="9525" cap="flat" cmpd="sng">
            <a:solidFill>
              <a:srgbClr val="B7B7B7"/>
            </a:solidFill>
            <a:prstDash val="dot"/>
            <a:round/>
            <a:headEnd type="none" w="med" len="med"/>
            <a:tailEnd type="none" w="med" len="med"/>
          </a:ln>
        </p:spPr>
      </p:cxnSp>
      <p:sp>
        <p:nvSpPr>
          <p:cNvPr id="638" name="Google Shape;638;p49"/>
          <p:cNvSpPr/>
          <p:nvPr/>
        </p:nvSpPr>
        <p:spPr>
          <a:xfrm>
            <a:off x="5310300" y="3870773"/>
            <a:ext cx="1288200" cy="1152900"/>
          </a:xfrm>
          <a:prstGeom prst="roundRect">
            <a:avLst>
              <a:gd name="adj" fmla="val 16667"/>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FFFFFF"/>
                </a:solidFill>
              </a:rPr>
              <a:t>ホワイト</a:t>
            </a:r>
            <a:endParaRPr sz="1100" b="1">
              <a:solidFill>
                <a:srgbClr val="FFFFFF"/>
              </a:solidFill>
            </a:endParaRPr>
          </a:p>
          <a:p>
            <a:pPr marL="0" lvl="0" indent="0" algn="ctr" rtl="0">
              <a:spcBef>
                <a:spcPts val="0"/>
              </a:spcBef>
              <a:spcAft>
                <a:spcPts val="0"/>
              </a:spcAft>
              <a:buNone/>
            </a:pPr>
            <a:r>
              <a:rPr lang="ja" sz="1100" b="1">
                <a:solidFill>
                  <a:srgbClr val="FFFFFF"/>
                </a:solidFill>
              </a:rPr>
              <a:t>ペーパー</a:t>
            </a:r>
            <a:endParaRPr sz="1100" b="1">
              <a:solidFill>
                <a:srgbClr val="FFFFFF"/>
              </a:solidFill>
            </a:endParaRPr>
          </a:p>
        </p:txBody>
      </p:sp>
      <p:sp>
        <p:nvSpPr>
          <p:cNvPr id="639" name="Google Shape;639;p49"/>
          <p:cNvSpPr/>
          <p:nvPr/>
        </p:nvSpPr>
        <p:spPr>
          <a:xfrm>
            <a:off x="5311475" y="3147275"/>
            <a:ext cx="1288200" cy="689400"/>
          </a:xfrm>
          <a:prstGeom prst="roundRect">
            <a:avLst>
              <a:gd name="adj" fmla="val 16667"/>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FFFFFF"/>
                </a:solidFill>
              </a:rPr>
              <a:t>資料請求</a:t>
            </a:r>
            <a:endParaRPr sz="1100" b="1">
              <a:solidFill>
                <a:srgbClr val="FFFFFF"/>
              </a:solidFill>
            </a:endParaRPr>
          </a:p>
          <a:p>
            <a:pPr marL="0" lvl="0" indent="0" algn="ctr" rtl="0">
              <a:spcBef>
                <a:spcPts val="0"/>
              </a:spcBef>
              <a:spcAft>
                <a:spcPts val="0"/>
              </a:spcAft>
              <a:buNone/>
            </a:pPr>
            <a:r>
              <a:rPr lang="ja" sz="1100" b="1">
                <a:solidFill>
                  <a:srgbClr val="FFFFFF"/>
                </a:solidFill>
              </a:rPr>
              <a:t>or</a:t>
            </a:r>
            <a:endParaRPr sz="1100" b="1">
              <a:solidFill>
                <a:srgbClr val="FFFFFF"/>
              </a:solidFill>
            </a:endParaRPr>
          </a:p>
          <a:p>
            <a:pPr marL="0" lvl="0" indent="0" algn="ctr" rtl="0">
              <a:spcBef>
                <a:spcPts val="0"/>
              </a:spcBef>
              <a:spcAft>
                <a:spcPts val="0"/>
              </a:spcAft>
              <a:buNone/>
            </a:pPr>
            <a:r>
              <a:rPr lang="ja" sz="1100" b="1">
                <a:solidFill>
                  <a:srgbClr val="FFFFFF"/>
                </a:solidFill>
              </a:rPr>
              <a:t>導入事例集DL</a:t>
            </a:r>
            <a:endParaRPr sz="1100" b="1">
              <a:solidFill>
                <a:srgbClr val="FFFFFF"/>
              </a:solidFill>
            </a:endParaRPr>
          </a:p>
        </p:txBody>
      </p:sp>
      <p:sp>
        <p:nvSpPr>
          <p:cNvPr id="640" name="Google Shape;640;p49"/>
          <p:cNvSpPr/>
          <p:nvPr/>
        </p:nvSpPr>
        <p:spPr>
          <a:xfrm>
            <a:off x="5311500" y="1962073"/>
            <a:ext cx="1288200" cy="1152900"/>
          </a:xfrm>
          <a:prstGeom prst="roundRect">
            <a:avLst>
              <a:gd name="adj" fmla="val 16667"/>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FFFFFF"/>
                </a:solidFill>
              </a:rPr>
              <a:t>お問合せ</a:t>
            </a:r>
            <a:endParaRPr sz="1100" b="1">
              <a:solidFill>
                <a:srgbClr val="FFFFFF"/>
              </a:solidFill>
            </a:endParaRPr>
          </a:p>
          <a:p>
            <a:pPr marL="0" lvl="0" indent="0" algn="ctr" rtl="0">
              <a:spcBef>
                <a:spcPts val="0"/>
              </a:spcBef>
              <a:spcAft>
                <a:spcPts val="0"/>
              </a:spcAft>
              <a:buNone/>
            </a:pPr>
            <a:r>
              <a:rPr lang="ja" sz="1100" b="1">
                <a:solidFill>
                  <a:srgbClr val="FFFFFF"/>
                </a:solidFill>
              </a:rPr>
              <a:t>or</a:t>
            </a:r>
            <a:endParaRPr sz="1100" b="1">
              <a:solidFill>
                <a:srgbClr val="FFFFFF"/>
              </a:solidFill>
            </a:endParaRPr>
          </a:p>
          <a:p>
            <a:pPr marL="0" lvl="0" indent="0" algn="ctr" rtl="0">
              <a:spcBef>
                <a:spcPts val="0"/>
              </a:spcBef>
              <a:spcAft>
                <a:spcPts val="0"/>
              </a:spcAft>
              <a:buNone/>
            </a:pPr>
            <a:r>
              <a:rPr lang="ja" sz="1100" b="1">
                <a:solidFill>
                  <a:srgbClr val="FFFFFF"/>
                </a:solidFill>
              </a:rPr>
              <a:t>資料請求</a:t>
            </a:r>
            <a:endParaRPr sz="1100" b="1">
              <a:solidFill>
                <a:srgbClr val="FFFFFF"/>
              </a:solidFill>
            </a:endParaRPr>
          </a:p>
        </p:txBody>
      </p:sp>
      <p:sp>
        <p:nvSpPr>
          <p:cNvPr id="641" name="Google Shape;641;p49"/>
          <p:cNvSpPr/>
          <p:nvPr/>
        </p:nvSpPr>
        <p:spPr>
          <a:xfrm>
            <a:off x="318475" y="1962075"/>
            <a:ext cx="1289400" cy="11529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リスティング広告</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900" b="1">
                <a:solidFill>
                  <a:srgbClr val="FFFFFF"/>
                </a:solidFill>
              </a:rPr>
              <a:t>（指名キーワード）</a:t>
            </a:r>
            <a:endParaRPr sz="900" b="1">
              <a:solidFill>
                <a:srgbClr val="FFFFFF"/>
              </a:solidFill>
            </a:endParaRPr>
          </a:p>
          <a:p>
            <a:pPr marL="0" lvl="0" indent="0" algn="ctr" rtl="0">
              <a:spcBef>
                <a:spcPts val="0"/>
              </a:spcBef>
              <a:spcAft>
                <a:spcPts val="0"/>
              </a:spcAft>
              <a:buClr>
                <a:srgbClr val="000000"/>
              </a:buClr>
              <a:buSzPts val="1100"/>
              <a:buFont typeface="Arial"/>
              <a:buNone/>
            </a:pPr>
            <a:r>
              <a:rPr lang="ja" sz="900" b="1">
                <a:solidFill>
                  <a:srgbClr val="FFFFFF"/>
                </a:solidFill>
              </a:rPr>
              <a:t>（一般キーワード）</a:t>
            </a:r>
            <a:endParaRPr sz="900" b="1">
              <a:solidFill>
                <a:srgbClr val="FFFFFF"/>
              </a:solidFill>
            </a:endParaRPr>
          </a:p>
        </p:txBody>
      </p:sp>
      <p:sp>
        <p:nvSpPr>
          <p:cNvPr id="642" name="Google Shape;642;p49"/>
          <p:cNvSpPr/>
          <p:nvPr/>
        </p:nvSpPr>
        <p:spPr>
          <a:xfrm>
            <a:off x="319725" y="3913423"/>
            <a:ext cx="1284600" cy="1123800"/>
          </a:xfrm>
          <a:prstGeom prst="rect">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SEO記事など</a:t>
            </a:r>
            <a:endParaRPr sz="1000" b="1">
              <a:solidFill>
                <a:srgbClr val="FFFFFF"/>
              </a:solidFill>
            </a:endParaRPr>
          </a:p>
          <a:p>
            <a:pPr marL="0" lvl="0" indent="0" algn="ctr" rtl="0">
              <a:spcBef>
                <a:spcPts val="0"/>
              </a:spcBef>
              <a:spcAft>
                <a:spcPts val="0"/>
              </a:spcAft>
              <a:buNone/>
            </a:pPr>
            <a:r>
              <a:rPr lang="ja" sz="900" b="1">
                <a:solidFill>
                  <a:srgbClr val="FFFFFF"/>
                </a:solidFill>
              </a:rPr>
              <a:t>（潜在層向け）</a:t>
            </a:r>
            <a:endParaRPr sz="1100" b="1">
              <a:solidFill>
                <a:srgbClr val="FFFFFF"/>
              </a:solidFill>
            </a:endParaRPr>
          </a:p>
        </p:txBody>
      </p:sp>
      <p:sp>
        <p:nvSpPr>
          <p:cNvPr id="643" name="Google Shape;643;p49"/>
          <p:cNvSpPr/>
          <p:nvPr/>
        </p:nvSpPr>
        <p:spPr>
          <a:xfrm>
            <a:off x="323275" y="3149475"/>
            <a:ext cx="1284600" cy="7113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ディスプレイ広告</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1000" b="1">
                <a:solidFill>
                  <a:srgbClr val="FFFFFF"/>
                </a:solidFill>
              </a:rPr>
              <a:t>FB広告</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1000" b="1">
                <a:solidFill>
                  <a:srgbClr val="FFFFFF"/>
                </a:solidFill>
              </a:rPr>
              <a:t>メルマガ</a:t>
            </a:r>
            <a:endParaRPr sz="1000" b="1">
              <a:solidFill>
                <a:srgbClr val="FFFFFF"/>
              </a:solidFill>
            </a:endParaRPr>
          </a:p>
        </p:txBody>
      </p:sp>
      <p:sp>
        <p:nvSpPr>
          <p:cNvPr id="644" name="Google Shape;644;p49"/>
          <p:cNvSpPr/>
          <p:nvPr/>
        </p:nvSpPr>
        <p:spPr>
          <a:xfrm>
            <a:off x="320875" y="1176986"/>
            <a:ext cx="1289400" cy="68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b="1">
                <a:solidFill>
                  <a:srgbClr val="073763"/>
                </a:solidFill>
              </a:rPr>
              <a:t>流入施策</a:t>
            </a:r>
            <a:endParaRPr b="1">
              <a:solidFill>
                <a:srgbClr val="073763"/>
              </a:solidFill>
            </a:endParaRPr>
          </a:p>
        </p:txBody>
      </p:sp>
      <p:sp>
        <p:nvSpPr>
          <p:cNvPr id="645" name="Google Shape;645;p49"/>
          <p:cNvSpPr/>
          <p:nvPr/>
        </p:nvSpPr>
        <p:spPr>
          <a:xfrm>
            <a:off x="2894139" y="1176986"/>
            <a:ext cx="1289400" cy="68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b="1">
                <a:solidFill>
                  <a:srgbClr val="073763"/>
                </a:solidFill>
              </a:rPr>
              <a:t>ターゲット層</a:t>
            </a:r>
            <a:endParaRPr b="1">
              <a:solidFill>
                <a:srgbClr val="073763"/>
              </a:solidFill>
            </a:endParaRPr>
          </a:p>
        </p:txBody>
      </p:sp>
      <p:sp>
        <p:nvSpPr>
          <p:cNvPr id="646" name="Google Shape;646;p49"/>
          <p:cNvSpPr/>
          <p:nvPr/>
        </p:nvSpPr>
        <p:spPr>
          <a:xfrm>
            <a:off x="5327975" y="1176986"/>
            <a:ext cx="1289400" cy="68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b="1">
                <a:solidFill>
                  <a:srgbClr val="073763"/>
                </a:solidFill>
              </a:rPr>
              <a:t>CVポイント</a:t>
            </a:r>
            <a:endParaRPr b="1">
              <a:solidFill>
                <a:srgbClr val="073763"/>
              </a:solidFill>
            </a:endParaRPr>
          </a:p>
        </p:txBody>
      </p:sp>
      <p:cxnSp>
        <p:nvCxnSpPr>
          <p:cNvPr id="647" name="Google Shape;647;p49"/>
          <p:cNvCxnSpPr/>
          <p:nvPr/>
        </p:nvCxnSpPr>
        <p:spPr>
          <a:xfrm>
            <a:off x="228725" y="1719150"/>
            <a:ext cx="8694600" cy="6600"/>
          </a:xfrm>
          <a:prstGeom prst="straightConnector1">
            <a:avLst/>
          </a:prstGeom>
          <a:noFill/>
          <a:ln w="19050" cap="flat" cmpd="sng">
            <a:solidFill>
              <a:srgbClr val="434343"/>
            </a:solidFill>
            <a:prstDash val="solid"/>
            <a:round/>
            <a:headEnd type="none" w="med" len="med"/>
            <a:tailEnd type="none" w="med" len="med"/>
          </a:ln>
        </p:spPr>
      </p:cxnSp>
      <p:sp>
        <p:nvSpPr>
          <p:cNvPr id="648" name="Google Shape;648;p49"/>
          <p:cNvSpPr/>
          <p:nvPr/>
        </p:nvSpPr>
        <p:spPr>
          <a:xfrm>
            <a:off x="2121307" y="2365900"/>
            <a:ext cx="751200" cy="448500"/>
          </a:xfrm>
          <a:prstGeom prst="chevron">
            <a:avLst>
              <a:gd name="adj" fmla="val 50000"/>
            </a:avLst>
          </a:prstGeom>
          <a:solidFill>
            <a:srgbClr val="FFFFFF"/>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9"/>
          <p:cNvSpPr/>
          <p:nvPr/>
        </p:nvSpPr>
        <p:spPr>
          <a:xfrm>
            <a:off x="4157649" y="2349196"/>
            <a:ext cx="751200" cy="448500"/>
          </a:xfrm>
          <a:prstGeom prst="chevron">
            <a:avLst>
              <a:gd name="adj" fmla="val 50000"/>
            </a:avLst>
          </a:prstGeom>
          <a:solidFill>
            <a:srgbClr val="FFFFFF"/>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9"/>
          <p:cNvSpPr/>
          <p:nvPr/>
        </p:nvSpPr>
        <p:spPr>
          <a:xfrm>
            <a:off x="6808850" y="1866375"/>
            <a:ext cx="2099700" cy="1076700"/>
          </a:xfrm>
          <a:prstGeom prst="wedgeEllipseCallout">
            <a:avLst>
              <a:gd name="adj1" fmla="val -56409"/>
              <a:gd name="adj2" fmla="val 29295"/>
            </a:avLst>
          </a:prstGeom>
          <a:solidFill>
            <a:srgbClr val="FFFFFF"/>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9"/>
          <p:cNvSpPr/>
          <p:nvPr/>
        </p:nvSpPr>
        <p:spPr>
          <a:xfrm>
            <a:off x="6808850" y="3036750"/>
            <a:ext cx="2288100" cy="731100"/>
          </a:xfrm>
          <a:prstGeom prst="wedgeEllipseCallout">
            <a:avLst>
              <a:gd name="adj1" fmla="val -55175"/>
              <a:gd name="adj2" fmla="val 23079"/>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9"/>
          <p:cNvSpPr/>
          <p:nvPr/>
        </p:nvSpPr>
        <p:spPr>
          <a:xfrm>
            <a:off x="6826667" y="2084886"/>
            <a:ext cx="2244300" cy="68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ja" sz="900" b="1">
                <a:solidFill>
                  <a:srgbClr val="073763"/>
                </a:solidFill>
              </a:rPr>
              <a:t>・とにかく話を聞きたい</a:t>
            </a:r>
            <a:endParaRPr sz="900" b="1">
              <a:solidFill>
                <a:srgbClr val="073763"/>
              </a:solidFill>
            </a:endParaRPr>
          </a:p>
          <a:p>
            <a:pPr marL="0" lvl="0" indent="0" algn="l" rtl="0">
              <a:spcBef>
                <a:spcPts val="0"/>
              </a:spcBef>
              <a:spcAft>
                <a:spcPts val="0"/>
              </a:spcAft>
              <a:buClr>
                <a:srgbClr val="000000"/>
              </a:buClr>
              <a:buSzPts val="1100"/>
              <a:buFont typeface="Arial"/>
              <a:buNone/>
            </a:pPr>
            <a:r>
              <a:rPr lang="ja" sz="900" b="1">
                <a:solidFill>
                  <a:srgbClr val="073763"/>
                </a:solidFill>
              </a:rPr>
              <a:t>・競合と比べた明確な違いが知りたい</a:t>
            </a:r>
            <a:endParaRPr sz="900" b="1">
              <a:solidFill>
                <a:srgbClr val="073763"/>
              </a:solidFill>
            </a:endParaRPr>
          </a:p>
          <a:p>
            <a:pPr marL="0" lvl="0" indent="0" algn="l" rtl="0">
              <a:spcBef>
                <a:spcPts val="0"/>
              </a:spcBef>
              <a:spcAft>
                <a:spcPts val="0"/>
              </a:spcAft>
              <a:buClr>
                <a:srgbClr val="000000"/>
              </a:buClr>
              <a:buSzPts val="1100"/>
              <a:buFont typeface="Arial"/>
              <a:buNone/>
            </a:pPr>
            <a:r>
              <a:rPr lang="ja" sz="900" b="1">
                <a:solidFill>
                  <a:srgbClr val="073763"/>
                </a:solidFill>
              </a:rPr>
              <a:t>・CVするにあたって安心感がほしい</a:t>
            </a:r>
            <a:endParaRPr sz="900" b="1">
              <a:solidFill>
                <a:srgbClr val="073763"/>
              </a:solidFill>
            </a:endParaRPr>
          </a:p>
        </p:txBody>
      </p:sp>
      <p:sp>
        <p:nvSpPr>
          <p:cNvPr id="653" name="Google Shape;653;p49"/>
          <p:cNvSpPr/>
          <p:nvPr/>
        </p:nvSpPr>
        <p:spPr>
          <a:xfrm>
            <a:off x="6896380" y="3069000"/>
            <a:ext cx="2244300" cy="68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ja" sz="900" b="1">
                <a:solidFill>
                  <a:srgbClr val="073763"/>
                </a:solidFill>
              </a:rPr>
              <a:t>・もっとこの会社のことが知りたい</a:t>
            </a:r>
            <a:endParaRPr sz="900" b="1">
              <a:solidFill>
                <a:srgbClr val="073763"/>
              </a:solidFill>
            </a:endParaRPr>
          </a:p>
          <a:p>
            <a:pPr marL="0" lvl="0" indent="0" algn="l" rtl="0">
              <a:spcBef>
                <a:spcPts val="0"/>
              </a:spcBef>
              <a:spcAft>
                <a:spcPts val="0"/>
              </a:spcAft>
              <a:buClr>
                <a:srgbClr val="000000"/>
              </a:buClr>
              <a:buSzPts val="1100"/>
              <a:buFont typeface="Arial"/>
              <a:buNone/>
            </a:pPr>
            <a:r>
              <a:rPr lang="ja" sz="900" b="1">
                <a:solidFill>
                  <a:srgbClr val="073763"/>
                </a:solidFill>
              </a:rPr>
              <a:t>・自社の悩みを解決できるかが知りたい</a:t>
            </a:r>
            <a:endParaRPr sz="900" b="1">
              <a:solidFill>
                <a:srgbClr val="073763"/>
              </a:solidFill>
            </a:endParaRPr>
          </a:p>
        </p:txBody>
      </p:sp>
      <p:sp>
        <p:nvSpPr>
          <p:cNvPr id="654" name="Google Shape;654;p49"/>
          <p:cNvSpPr/>
          <p:nvPr/>
        </p:nvSpPr>
        <p:spPr>
          <a:xfrm>
            <a:off x="1851613" y="3283463"/>
            <a:ext cx="751200" cy="448500"/>
          </a:xfrm>
          <a:prstGeom prst="chevron">
            <a:avLst>
              <a:gd name="adj" fmla="val 50000"/>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9"/>
          <p:cNvSpPr/>
          <p:nvPr/>
        </p:nvSpPr>
        <p:spPr>
          <a:xfrm>
            <a:off x="4408808" y="3283463"/>
            <a:ext cx="751200" cy="448500"/>
          </a:xfrm>
          <a:prstGeom prst="chevron">
            <a:avLst>
              <a:gd name="adj" fmla="val 50000"/>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9"/>
          <p:cNvSpPr/>
          <p:nvPr/>
        </p:nvSpPr>
        <p:spPr>
          <a:xfrm>
            <a:off x="1610263" y="4201038"/>
            <a:ext cx="751200" cy="448500"/>
          </a:xfrm>
          <a:prstGeom prst="chevron">
            <a:avLst>
              <a:gd name="adj" fmla="val 50000"/>
            </a:avLst>
          </a:prstGeom>
          <a:solidFill>
            <a:srgbClr val="FFFFFF"/>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9"/>
          <p:cNvSpPr/>
          <p:nvPr/>
        </p:nvSpPr>
        <p:spPr>
          <a:xfrm>
            <a:off x="4724663" y="4198288"/>
            <a:ext cx="751200" cy="448500"/>
          </a:xfrm>
          <a:prstGeom prst="chevron">
            <a:avLst>
              <a:gd name="adj" fmla="val 50000"/>
            </a:avLst>
          </a:prstGeom>
          <a:solidFill>
            <a:srgbClr val="FFFFFF"/>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9"/>
          <p:cNvSpPr/>
          <p:nvPr/>
        </p:nvSpPr>
        <p:spPr>
          <a:xfrm>
            <a:off x="6808850" y="3840000"/>
            <a:ext cx="2099700" cy="1152900"/>
          </a:xfrm>
          <a:prstGeom prst="cloudCallout">
            <a:avLst>
              <a:gd name="adj1" fmla="val -54557"/>
              <a:gd name="adj2" fmla="val 28773"/>
            </a:avLst>
          </a:prstGeom>
          <a:solidFill>
            <a:srgbClr val="6D9EEB"/>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9"/>
          <p:cNvSpPr/>
          <p:nvPr/>
        </p:nvSpPr>
        <p:spPr>
          <a:xfrm>
            <a:off x="6906961" y="4102517"/>
            <a:ext cx="2244300" cy="68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ja" sz="900" b="1">
                <a:solidFill>
                  <a:srgbClr val="FFFFFF"/>
                </a:solidFill>
              </a:rPr>
              <a:t>中長期的に</a:t>
            </a:r>
            <a:endParaRPr sz="900" b="1">
              <a:solidFill>
                <a:srgbClr val="FFFFFF"/>
              </a:solidFill>
            </a:endParaRPr>
          </a:p>
          <a:p>
            <a:pPr marL="0" lvl="0" indent="0" algn="l" rtl="0">
              <a:spcBef>
                <a:spcPts val="0"/>
              </a:spcBef>
              <a:spcAft>
                <a:spcPts val="0"/>
              </a:spcAft>
              <a:buClr>
                <a:srgbClr val="000000"/>
              </a:buClr>
              <a:buSzPts val="1100"/>
              <a:buFont typeface="Arial"/>
              <a:buNone/>
            </a:pPr>
            <a:r>
              <a:rPr lang="ja" sz="900" b="1">
                <a:solidFill>
                  <a:srgbClr val="FFFFFF"/>
                </a:solidFill>
              </a:rPr>
              <a:t>ここも獲得していく必要あり！</a:t>
            </a:r>
            <a:endParaRPr sz="900" b="1">
              <a:solidFill>
                <a:srgbClr val="FFFFFF"/>
              </a:solidFill>
            </a:endParaRPr>
          </a:p>
        </p:txBody>
      </p:sp>
      <p:sp>
        <p:nvSpPr>
          <p:cNvPr id="660" name="Google Shape;660;p49"/>
          <p:cNvSpPr/>
          <p:nvPr/>
        </p:nvSpPr>
        <p:spPr>
          <a:xfrm>
            <a:off x="6315225" y="132475"/>
            <a:ext cx="27057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【ポイント】</a:t>
            </a:r>
            <a:endParaRPr sz="1000" b="1">
              <a:solidFill>
                <a:srgbClr val="073763"/>
              </a:solidFill>
            </a:endParaRPr>
          </a:p>
          <a:p>
            <a:pPr marL="0" lvl="0" indent="0" algn="l" rtl="0">
              <a:spcBef>
                <a:spcPts val="0"/>
              </a:spcBef>
              <a:spcAft>
                <a:spcPts val="0"/>
              </a:spcAft>
              <a:buNone/>
            </a:pPr>
            <a:r>
              <a:rPr lang="ja" sz="1000" b="1">
                <a:solidFill>
                  <a:srgbClr val="073763"/>
                </a:solidFill>
              </a:rPr>
              <a:t>顧客の検討フェーズ別で分類しています。検討フェーズによって有効な施策が変わるからです。</a:t>
            </a:r>
            <a:endParaRPr sz="1000" b="1">
              <a:solidFill>
                <a:srgbClr val="07376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今後の施策方針1（短期的成果）</a:t>
            </a:r>
            <a:endParaRPr/>
          </a:p>
        </p:txBody>
      </p:sp>
      <p:pic>
        <p:nvPicPr>
          <p:cNvPr id="666" name="Google Shape;666;p50"/>
          <p:cNvPicPr preferRelativeResize="0"/>
          <p:nvPr/>
        </p:nvPicPr>
        <p:blipFill>
          <a:blip r:embed="rId3">
            <a:alphaModFix/>
          </a:blip>
          <a:stretch>
            <a:fillRect/>
          </a:stretch>
        </p:blipFill>
        <p:spPr>
          <a:xfrm>
            <a:off x="527025" y="1753346"/>
            <a:ext cx="499968" cy="479580"/>
          </a:xfrm>
          <a:prstGeom prst="rect">
            <a:avLst/>
          </a:prstGeom>
          <a:noFill/>
          <a:ln>
            <a:noFill/>
          </a:ln>
        </p:spPr>
      </p:pic>
      <p:pic>
        <p:nvPicPr>
          <p:cNvPr id="667" name="Google Shape;667;p50"/>
          <p:cNvPicPr preferRelativeResize="0"/>
          <p:nvPr/>
        </p:nvPicPr>
        <p:blipFill>
          <a:blip r:embed="rId4">
            <a:alphaModFix/>
          </a:blip>
          <a:stretch>
            <a:fillRect/>
          </a:stretch>
        </p:blipFill>
        <p:spPr>
          <a:xfrm>
            <a:off x="2635191" y="1785746"/>
            <a:ext cx="499968" cy="479580"/>
          </a:xfrm>
          <a:prstGeom prst="rect">
            <a:avLst/>
          </a:prstGeom>
          <a:noFill/>
          <a:ln>
            <a:noFill/>
          </a:ln>
        </p:spPr>
      </p:pic>
      <p:pic>
        <p:nvPicPr>
          <p:cNvPr id="668" name="Google Shape;668;p50"/>
          <p:cNvPicPr preferRelativeResize="0"/>
          <p:nvPr/>
        </p:nvPicPr>
        <p:blipFill>
          <a:blip r:embed="rId5">
            <a:alphaModFix/>
          </a:blip>
          <a:stretch>
            <a:fillRect/>
          </a:stretch>
        </p:blipFill>
        <p:spPr>
          <a:xfrm>
            <a:off x="2038254" y="1785746"/>
            <a:ext cx="499968" cy="479580"/>
          </a:xfrm>
          <a:prstGeom prst="rect">
            <a:avLst/>
          </a:prstGeom>
          <a:noFill/>
          <a:ln>
            <a:noFill/>
          </a:ln>
        </p:spPr>
      </p:pic>
      <p:pic>
        <p:nvPicPr>
          <p:cNvPr id="669" name="Google Shape;669;p50"/>
          <p:cNvPicPr preferRelativeResize="0"/>
          <p:nvPr/>
        </p:nvPicPr>
        <p:blipFill>
          <a:blip r:embed="rId6">
            <a:alphaModFix/>
          </a:blip>
          <a:stretch>
            <a:fillRect/>
          </a:stretch>
        </p:blipFill>
        <p:spPr>
          <a:xfrm>
            <a:off x="6112716" y="1785741"/>
            <a:ext cx="499968" cy="479580"/>
          </a:xfrm>
          <a:prstGeom prst="rect">
            <a:avLst/>
          </a:prstGeom>
          <a:noFill/>
          <a:ln>
            <a:noFill/>
          </a:ln>
        </p:spPr>
      </p:pic>
      <p:pic>
        <p:nvPicPr>
          <p:cNvPr id="670" name="Google Shape;670;p50"/>
          <p:cNvPicPr preferRelativeResize="0"/>
          <p:nvPr/>
        </p:nvPicPr>
        <p:blipFill>
          <a:blip r:embed="rId7">
            <a:alphaModFix/>
          </a:blip>
          <a:stretch>
            <a:fillRect/>
          </a:stretch>
        </p:blipFill>
        <p:spPr>
          <a:xfrm>
            <a:off x="4265991" y="1785741"/>
            <a:ext cx="499968" cy="479580"/>
          </a:xfrm>
          <a:prstGeom prst="rect">
            <a:avLst/>
          </a:prstGeom>
          <a:noFill/>
          <a:ln>
            <a:noFill/>
          </a:ln>
        </p:spPr>
      </p:pic>
      <p:sp>
        <p:nvSpPr>
          <p:cNvPr id="671" name="Google Shape;671;p50"/>
          <p:cNvSpPr/>
          <p:nvPr/>
        </p:nvSpPr>
        <p:spPr>
          <a:xfrm>
            <a:off x="548975"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・オンライン広告</a:t>
            </a:r>
            <a:endParaRPr sz="900">
              <a:solidFill>
                <a:srgbClr val="073763"/>
              </a:solidFill>
            </a:endParaRPr>
          </a:p>
        </p:txBody>
      </p:sp>
      <p:sp>
        <p:nvSpPr>
          <p:cNvPr id="672" name="Google Shape;672;p50"/>
          <p:cNvSpPr/>
          <p:nvPr/>
        </p:nvSpPr>
        <p:spPr>
          <a:xfrm>
            <a:off x="548974" y="3223979"/>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・コンテンツマーケティング</a:t>
            </a:r>
            <a:endParaRPr sz="900" b="1">
              <a:solidFill>
                <a:srgbClr val="073763"/>
              </a:solidFill>
              <a:latin typeface="HiraKakuPro-W3"/>
              <a:ea typeface="HiraKakuPro-W3"/>
              <a:cs typeface="HiraKakuPro-W3"/>
              <a:sym typeface="HiraKakuPro-W3"/>
            </a:endParaRPr>
          </a:p>
        </p:txBody>
      </p:sp>
      <p:pic>
        <p:nvPicPr>
          <p:cNvPr id="673" name="Google Shape;673;p50"/>
          <p:cNvPicPr preferRelativeResize="0"/>
          <p:nvPr/>
        </p:nvPicPr>
        <p:blipFill>
          <a:blip r:embed="rId8">
            <a:alphaModFix/>
          </a:blip>
          <a:stretch>
            <a:fillRect/>
          </a:stretch>
        </p:blipFill>
        <p:spPr>
          <a:xfrm>
            <a:off x="8040958" y="1757459"/>
            <a:ext cx="499968" cy="479580"/>
          </a:xfrm>
          <a:prstGeom prst="rect">
            <a:avLst/>
          </a:prstGeom>
          <a:noFill/>
          <a:ln>
            <a:noFill/>
          </a:ln>
        </p:spPr>
      </p:pic>
      <p:pic>
        <p:nvPicPr>
          <p:cNvPr id="674" name="Google Shape;674;p50"/>
          <p:cNvPicPr preferRelativeResize="0"/>
          <p:nvPr/>
        </p:nvPicPr>
        <p:blipFill>
          <a:blip r:embed="rId9">
            <a:alphaModFix/>
          </a:blip>
          <a:stretch>
            <a:fillRect/>
          </a:stretch>
        </p:blipFill>
        <p:spPr>
          <a:xfrm flipH="1">
            <a:off x="7579042" y="1754332"/>
            <a:ext cx="489600" cy="485834"/>
          </a:xfrm>
          <a:prstGeom prst="rect">
            <a:avLst/>
          </a:prstGeom>
          <a:noFill/>
          <a:ln>
            <a:noFill/>
          </a:ln>
        </p:spPr>
      </p:pic>
      <p:sp>
        <p:nvSpPr>
          <p:cNvPr id="675" name="Google Shape;675;p50"/>
          <p:cNvSpPr/>
          <p:nvPr/>
        </p:nvSpPr>
        <p:spPr>
          <a:xfrm>
            <a:off x="548975" y="956444"/>
            <a:ext cx="1957500" cy="201600"/>
          </a:xfrm>
          <a:prstGeom prst="roundRect">
            <a:avLst>
              <a:gd name="adj" fmla="val 50000"/>
            </a:avLst>
          </a:prstGeom>
          <a:no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集客</a:t>
            </a:r>
            <a:endParaRPr sz="1000" b="1"/>
          </a:p>
        </p:txBody>
      </p:sp>
      <p:sp>
        <p:nvSpPr>
          <p:cNvPr id="676" name="Google Shape;676;p50"/>
          <p:cNvSpPr/>
          <p:nvPr/>
        </p:nvSpPr>
        <p:spPr>
          <a:xfrm>
            <a:off x="2530175" y="956444"/>
            <a:ext cx="1957500" cy="201600"/>
          </a:xfrm>
          <a:prstGeom prst="roundRect">
            <a:avLst>
              <a:gd name="adj" fmla="val 50000"/>
            </a:avLst>
          </a:prstGeom>
          <a:no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リード獲得</a:t>
            </a:r>
            <a:endParaRPr sz="1000" b="1"/>
          </a:p>
        </p:txBody>
      </p:sp>
      <p:sp>
        <p:nvSpPr>
          <p:cNvPr id="677" name="Google Shape;677;p50"/>
          <p:cNvSpPr/>
          <p:nvPr/>
        </p:nvSpPr>
        <p:spPr>
          <a:xfrm>
            <a:off x="4511375" y="956444"/>
            <a:ext cx="1957500" cy="201600"/>
          </a:xfrm>
          <a:prstGeom prst="roundRect">
            <a:avLst>
              <a:gd name="adj" fmla="val 50000"/>
            </a:avLst>
          </a:prstGeom>
          <a:no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リード育成</a:t>
            </a:r>
            <a:endParaRPr sz="1000" b="1"/>
          </a:p>
        </p:txBody>
      </p:sp>
      <p:sp>
        <p:nvSpPr>
          <p:cNvPr id="678" name="Google Shape;678;p50"/>
          <p:cNvSpPr/>
          <p:nvPr/>
        </p:nvSpPr>
        <p:spPr>
          <a:xfrm>
            <a:off x="6492575" y="956444"/>
            <a:ext cx="1957500" cy="201600"/>
          </a:xfrm>
          <a:prstGeom prst="roundRect">
            <a:avLst>
              <a:gd name="adj" fmla="val 50000"/>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クロージング</a:t>
            </a:r>
            <a:endParaRPr sz="1000" b="1"/>
          </a:p>
        </p:txBody>
      </p:sp>
      <p:sp>
        <p:nvSpPr>
          <p:cNvPr id="679" name="Google Shape;679;p50"/>
          <p:cNvSpPr/>
          <p:nvPr/>
        </p:nvSpPr>
        <p:spPr>
          <a:xfrm>
            <a:off x="548974" y="345689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・オフライン活動</a:t>
            </a:r>
            <a:endParaRPr sz="900" b="1">
              <a:solidFill>
                <a:srgbClr val="073763"/>
              </a:solidFill>
              <a:latin typeface="HiraKakuPro-W3"/>
              <a:ea typeface="HiraKakuPro-W3"/>
              <a:cs typeface="HiraKakuPro-W3"/>
              <a:sym typeface="HiraKakuPro-W3"/>
            </a:endParaRPr>
          </a:p>
        </p:txBody>
      </p:sp>
      <p:sp>
        <p:nvSpPr>
          <p:cNvPr id="680" name="Google Shape;680;p50"/>
          <p:cNvSpPr/>
          <p:nvPr/>
        </p:nvSpPr>
        <p:spPr>
          <a:xfrm>
            <a:off x="548975" y="2392569"/>
            <a:ext cx="1957500" cy="572700"/>
          </a:xfrm>
          <a:prstGeom prst="roundRect">
            <a:avLst>
              <a:gd name="adj" fmla="val 7931"/>
            </a:avLst>
          </a:prstGeom>
          <a:solidFill>
            <a:srgbClr val="C9DAF8"/>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073763"/>
                </a:solidFill>
              </a:rPr>
              <a:t>顧客とのタッチポイントを</a:t>
            </a:r>
            <a:endParaRPr sz="1000" b="1">
              <a:solidFill>
                <a:srgbClr val="073763"/>
              </a:solidFill>
            </a:endParaRPr>
          </a:p>
          <a:p>
            <a:pPr marL="0" lvl="0" indent="0" algn="ctr" rtl="0">
              <a:spcBef>
                <a:spcPts val="0"/>
              </a:spcBef>
              <a:spcAft>
                <a:spcPts val="0"/>
              </a:spcAft>
              <a:buNone/>
            </a:pPr>
            <a:r>
              <a:rPr lang="ja" sz="1000" b="1">
                <a:solidFill>
                  <a:srgbClr val="073763"/>
                </a:solidFill>
              </a:rPr>
              <a:t>増やすこと</a:t>
            </a:r>
            <a:endParaRPr sz="1000" b="1">
              <a:solidFill>
                <a:srgbClr val="073763"/>
              </a:solidFill>
            </a:endParaRPr>
          </a:p>
        </p:txBody>
      </p:sp>
      <p:sp>
        <p:nvSpPr>
          <p:cNvPr id="681" name="Google Shape;681;p50"/>
          <p:cNvSpPr/>
          <p:nvPr/>
        </p:nvSpPr>
        <p:spPr>
          <a:xfrm>
            <a:off x="2530176" y="298605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・ホワイトペーパー作成</a:t>
            </a:r>
            <a:endParaRPr sz="900">
              <a:solidFill>
                <a:srgbClr val="073763"/>
              </a:solidFill>
            </a:endParaRPr>
          </a:p>
        </p:txBody>
      </p:sp>
      <p:sp>
        <p:nvSpPr>
          <p:cNvPr id="682" name="Google Shape;682;p50"/>
          <p:cNvSpPr/>
          <p:nvPr/>
        </p:nvSpPr>
        <p:spPr>
          <a:xfrm>
            <a:off x="2530175" y="321912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・導入事例作成</a:t>
            </a:r>
            <a:endParaRPr sz="900" b="1">
              <a:solidFill>
                <a:srgbClr val="073763"/>
              </a:solidFill>
              <a:latin typeface="HiraKakuPro-W3"/>
              <a:ea typeface="HiraKakuPro-W3"/>
              <a:cs typeface="HiraKakuPro-W3"/>
              <a:sym typeface="HiraKakuPro-W3"/>
            </a:endParaRPr>
          </a:p>
        </p:txBody>
      </p:sp>
      <p:sp>
        <p:nvSpPr>
          <p:cNvPr id="683" name="Google Shape;683;p50"/>
          <p:cNvSpPr/>
          <p:nvPr/>
        </p:nvSpPr>
        <p:spPr>
          <a:xfrm>
            <a:off x="2530176" y="2392569"/>
            <a:ext cx="1957500" cy="572700"/>
          </a:xfrm>
          <a:prstGeom prst="roundRect">
            <a:avLst>
              <a:gd name="adj" fmla="val 7931"/>
            </a:avLst>
          </a:prstGeom>
          <a:solidFill>
            <a:srgbClr val="6D9EEB"/>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073763"/>
                </a:solidFill>
              </a:rPr>
              <a:t>顧客の興味関心に合わせた</a:t>
            </a:r>
            <a:endParaRPr sz="1000" b="1">
              <a:solidFill>
                <a:srgbClr val="073763"/>
              </a:solidFill>
            </a:endParaRPr>
          </a:p>
          <a:p>
            <a:pPr marL="0" lvl="0" indent="0" algn="ctr" rtl="0">
              <a:spcBef>
                <a:spcPts val="0"/>
              </a:spcBef>
              <a:spcAft>
                <a:spcPts val="0"/>
              </a:spcAft>
              <a:buNone/>
            </a:pPr>
            <a:r>
              <a:rPr lang="ja" sz="1000" b="1">
                <a:solidFill>
                  <a:srgbClr val="073763"/>
                </a:solidFill>
              </a:rPr>
              <a:t>情報提供</a:t>
            </a:r>
            <a:endParaRPr sz="1000" b="1">
              <a:solidFill>
                <a:srgbClr val="073763"/>
              </a:solidFill>
            </a:endParaRPr>
          </a:p>
        </p:txBody>
      </p:sp>
      <p:sp>
        <p:nvSpPr>
          <p:cNvPr id="684" name="Google Shape;684;p50"/>
          <p:cNvSpPr/>
          <p:nvPr/>
        </p:nvSpPr>
        <p:spPr>
          <a:xfrm>
            <a:off x="4511376" y="298119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・インサイドセールス</a:t>
            </a:r>
            <a:endParaRPr sz="900">
              <a:solidFill>
                <a:srgbClr val="434343"/>
              </a:solidFill>
            </a:endParaRPr>
          </a:p>
        </p:txBody>
      </p:sp>
      <p:sp>
        <p:nvSpPr>
          <p:cNvPr id="685" name="Google Shape;685;p50"/>
          <p:cNvSpPr/>
          <p:nvPr/>
        </p:nvSpPr>
        <p:spPr>
          <a:xfrm>
            <a:off x="4511375" y="319966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・メールマガジン</a:t>
            </a:r>
            <a:endParaRPr sz="900" b="1">
              <a:solidFill>
                <a:srgbClr val="434343"/>
              </a:solidFill>
              <a:latin typeface="HiraKakuPro-W3"/>
              <a:ea typeface="HiraKakuPro-W3"/>
              <a:cs typeface="HiraKakuPro-W3"/>
              <a:sym typeface="HiraKakuPro-W3"/>
            </a:endParaRPr>
          </a:p>
        </p:txBody>
      </p:sp>
      <p:sp>
        <p:nvSpPr>
          <p:cNvPr id="686" name="Google Shape;686;p50"/>
          <p:cNvSpPr/>
          <p:nvPr/>
        </p:nvSpPr>
        <p:spPr>
          <a:xfrm>
            <a:off x="4511376" y="2392569"/>
            <a:ext cx="1957500" cy="572700"/>
          </a:xfrm>
          <a:prstGeom prst="roundRect">
            <a:avLst>
              <a:gd name="adj" fmla="val 7931"/>
            </a:avLst>
          </a:prstGeom>
          <a:solidFill>
            <a:srgbClr val="1155CC"/>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商品への興味関心度を</a:t>
            </a:r>
            <a:endParaRPr sz="1000" b="1">
              <a:solidFill>
                <a:srgbClr val="FFFFFF"/>
              </a:solidFill>
            </a:endParaRPr>
          </a:p>
          <a:p>
            <a:pPr marL="0" lvl="0" indent="0" algn="ctr" rtl="0">
              <a:spcBef>
                <a:spcPts val="0"/>
              </a:spcBef>
              <a:spcAft>
                <a:spcPts val="0"/>
              </a:spcAft>
              <a:buNone/>
            </a:pPr>
            <a:r>
              <a:rPr lang="ja" sz="1000" b="1">
                <a:solidFill>
                  <a:srgbClr val="FFFFFF"/>
                </a:solidFill>
              </a:rPr>
              <a:t>上げる</a:t>
            </a:r>
            <a:endParaRPr sz="1000" b="1">
              <a:solidFill>
                <a:srgbClr val="FFFFFF"/>
              </a:solidFill>
            </a:endParaRPr>
          </a:p>
        </p:txBody>
      </p:sp>
      <p:sp>
        <p:nvSpPr>
          <p:cNvPr id="687" name="Google Shape;687;p50"/>
          <p:cNvSpPr/>
          <p:nvPr/>
        </p:nvSpPr>
        <p:spPr>
          <a:xfrm>
            <a:off x="6492576"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・フィールドセールス</a:t>
            </a:r>
            <a:endParaRPr sz="900">
              <a:solidFill>
                <a:srgbClr val="073763"/>
              </a:solidFill>
            </a:endParaRPr>
          </a:p>
        </p:txBody>
      </p:sp>
      <p:sp>
        <p:nvSpPr>
          <p:cNvPr id="688" name="Google Shape;688;p50"/>
          <p:cNvSpPr/>
          <p:nvPr/>
        </p:nvSpPr>
        <p:spPr>
          <a:xfrm>
            <a:off x="6492576" y="2392569"/>
            <a:ext cx="1957500" cy="572700"/>
          </a:xfrm>
          <a:prstGeom prst="roundRect">
            <a:avLst>
              <a:gd name="adj" fmla="val 7931"/>
            </a:avLst>
          </a:prstGeom>
          <a:solidFill>
            <a:srgbClr val="073763"/>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対面で顧客の問題解決を</a:t>
            </a:r>
            <a:endParaRPr sz="1000" b="1">
              <a:solidFill>
                <a:srgbClr val="FFFFFF"/>
              </a:solidFill>
            </a:endParaRPr>
          </a:p>
          <a:p>
            <a:pPr marL="0" lvl="0" indent="0" algn="ctr" rtl="0">
              <a:spcBef>
                <a:spcPts val="0"/>
              </a:spcBef>
              <a:spcAft>
                <a:spcPts val="0"/>
              </a:spcAft>
              <a:buNone/>
            </a:pPr>
            <a:r>
              <a:rPr lang="ja" sz="1000" b="1">
                <a:solidFill>
                  <a:srgbClr val="FFFFFF"/>
                </a:solidFill>
              </a:rPr>
              <a:t>ご提案</a:t>
            </a:r>
            <a:endParaRPr sz="1000" b="1">
              <a:solidFill>
                <a:srgbClr val="FFFFFF"/>
              </a:solidFill>
            </a:endParaRPr>
          </a:p>
        </p:txBody>
      </p:sp>
      <p:sp>
        <p:nvSpPr>
          <p:cNvPr id="689" name="Google Shape;689;p50"/>
          <p:cNvSpPr/>
          <p:nvPr/>
        </p:nvSpPr>
        <p:spPr>
          <a:xfrm>
            <a:off x="1037248" y="1881394"/>
            <a:ext cx="870900" cy="268800"/>
          </a:xfrm>
          <a:prstGeom prst="stripedRightArrow">
            <a:avLst>
              <a:gd name="adj1" fmla="val 50000"/>
              <a:gd name="adj2"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0"/>
          <p:cNvSpPr/>
          <p:nvPr/>
        </p:nvSpPr>
        <p:spPr>
          <a:xfrm>
            <a:off x="3232850" y="1881400"/>
            <a:ext cx="933300" cy="268800"/>
          </a:xfrm>
          <a:prstGeom prst="stripedRightArrow">
            <a:avLst>
              <a:gd name="adj1" fmla="val 50000"/>
              <a:gd name="adj2" fmla="val 50000"/>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4966239" y="1881400"/>
            <a:ext cx="1014900" cy="268800"/>
          </a:xfrm>
          <a:prstGeom prst="stripedRightArrow">
            <a:avLst>
              <a:gd name="adj1" fmla="val 50000"/>
              <a:gd name="adj2"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6794900" y="1881394"/>
            <a:ext cx="763200" cy="268800"/>
          </a:xfrm>
          <a:prstGeom prst="stripedRightArrow">
            <a:avLst>
              <a:gd name="adj1" fmla="val 50000"/>
              <a:gd name="adj2"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p:nvPr/>
        </p:nvSpPr>
        <p:spPr>
          <a:xfrm>
            <a:off x="332250" y="1332544"/>
            <a:ext cx="896700" cy="3039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00000"/>
                </a:solidFill>
              </a:rPr>
              <a:t>ユーザー</a:t>
            </a:r>
            <a:endParaRPr b="1"/>
          </a:p>
        </p:txBody>
      </p:sp>
      <p:sp>
        <p:nvSpPr>
          <p:cNvPr id="694" name="Google Shape;694;p50"/>
          <p:cNvSpPr/>
          <p:nvPr/>
        </p:nvSpPr>
        <p:spPr>
          <a:xfrm>
            <a:off x="1896953" y="1332544"/>
            <a:ext cx="1300500" cy="303900"/>
          </a:xfrm>
          <a:prstGeom prst="roundRect">
            <a:avLst>
              <a:gd name="adj" fmla="val 50000"/>
            </a:avLst>
          </a:prstGeom>
          <a:solidFill>
            <a:srgbClr val="C9DAF8"/>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サイト訪問</a:t>
            </a:r>
            <a:endParaRPr sz="1000" b="1">
              <a:solidFill>
                <a:srgbClr val="073763"/>
              </a:solidFill>
            </a:endParaRPr>
          </a:p>
        </p:txBody>
      </p:sp>
      <p:sp>
        <p:nvSpPr>
          <p:cNvPr id="695" name="Google Shape;695;p50"/>
          <p:cNvSpPr/>
          <p:nvPr/>
        </p:nvSpPr>
        <p:spPr>
          <a:xfrm>
            <a:off x="3793050" y="1332544"/>
            <a:ext cx="1400400" cy="303900"/>
          </a:xfrm>
          <a:prstGeom prst="roundRect">
            <a:avLst>
              <a:gd name="adj" fmla="val 50000"/>
            </a:avLst>
          </a:prstGeom>
          <a:solidFill>
            <a:srgbClr val="6D9EEB"/>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資料ダウンロード</a:t>
            </a:r>
            <a:endParaRPr sz="1000" b="1">
              <a:solidFill>
                <a:srgbClr val="FFFFFF"/>
              </a:solidFill>
            </a:endParaRPr>
          </a:p>
        </p:txBody>
      </p:sp>
      <p:sp>
        <p:nvSpPr>
          <p:cNvPr id="696" name="Google Shape;696;p50"/>
          <p:cNvSpPr/>
          <p:nvPr/>
        </p:nvSpPr>
        <p:spPr>
          <a:xfrm>
            <a:off x="5803050" y="1332544"/>
            <a:ext cx="1105200" cy="303900"/>
          </a:xfrm>
          <a:prstGeom prst="roundRect">
            <a:avLst>
              <a:gd name="adj" fmla="val 50000"/>
            </a:avLst>
          </a:prstGeom>
          <a:solidFill>
            <a:srgbClr val="1155CC"/>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a:t>
            </a:r>
            <a:endParaRPr sz="1000" b="1">
              <a:solidFill>
                <a:srgbClr val="FFFFFF"/>
              </a:solidFill>
            </a:endParaRPr>
          </a:p>
        </p:txBody>
      </p:sp>
      <p:sp>
        <p:nvSpPr>
          <p:cNvPr id="697" name="Google Shape;697;p50"/>
          <p:cNvSpPr/>
          <p:nvPr/>
        </p:nvSpPr>
        <p:spPr>
          <a:xfrm>
            <a:off x="7624050" y="1332544"/>
            <a:ext cx="808200" cy="303900"/>
          </a:xfrm>
          <a:prstGeom prst="roundRect">
            <a:avLst>
              <a:gd name="adj" fmla="val 50000"/>
            </a:avLst>
          </a:prstGeom>
          <a:solidFill>
            <a:srgbClr val="1C4587"/>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商談</a:t>
            </a:r>
            <a:endParaRPr sz="1000" b="1">
              <a:solidFill>
                <a:srgbClr val="FFFFFF"/>
              </a:solidFill>
            </a:endParaRPr>
          </a:p>
        </p:txBody>
      </p:sp>
      <p:sp>
        <p:nvSpPr>
          <p:cNvPr id="698" name="Google Shape;698;p50"/>
          <p:cNvSpPr/>
          <p:nvPr/>
        </p:nvSpPr>
        <p:spPr>
          <a:xfrm>
            <a:off x="1170450" y="2347769"/>
            <a:ext cx="763200" cy="163200"/>
          </a:xfrm>
          <a:prstGeom prst="roundRect">
            <a:avLst>
              <a:gd name="adj" fmla="val 50000"/>
            </a:avLst>
          </a:prstGeom>
          <a:solidFill>
            <a:srgbClr val="FFFFFF"/>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Point</a:t>
            </a:r>
            <a:endParaRPr sz="900" b="1">
              <a:solidFill>
                <a:srgbClr val="073763"/>
              </a:solidFill>
            </a:endParaRPr>
          </a:p>
        </p:txBody>
      </p:sp>
      <p:sp>
        <p:nvSpPr>
          <p:cNvPr id="699" name="Google Shape;699;p50"/>
          <p:cNvSpPr/>
          <p:nvPr/>
        </p:nvSpPr>
        <p:spPr>
          <a:xfrm>
            <a:off x="3151650" y="2347769"/>
            <a:ext cx="763200" cy="163200"/>
          </a:xfrm>
          <a:prstGeom prst="roundRect">
            <a:avLst>
              <a:gd name="adj" fmla="val 50000"/>
            </a:avLst>
          </a:prstGeom>
          <a:solidFill>
            <a:srgbClr val="FFFFFF"/>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00" name="Google Shape;700;p50"/>
          <p:cNvSpPr/>
          <p:nvPr/>
        </p:nvSpPr>
        <p:spPr>
          <a:xfrm>
            <a:off x="5132850" y="2347769"/>
            <a:ext cx="763200" cy="163200"/>
          </a:xfrm>
          <a:prstGeom prst="roundRect">
            <a:avLst>
              <a:gd name="adj" fmla="val 50000"/>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01" name="Google Shape;701;p50"/>
          <p:cNvSpPr/>
          <p:nvPr/>
        </p:nvSpPr>
        <p:spPr>
          <a:xfrm>
            <a:off x="7114050" y="2347769"/>
            <a:ext cx="763200" cy="163200"/>
          </a:xfrm>
          <a:prstGeom prst="roundRect">
            <a:avLst>
              <a:gd name="adj" fmla="val 50000"/>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Point</a:t>
            </a:r>
            <a:endParaRPr sz="900" b="1">
              <a:solidFill>
                <a:srgbClr val="073763"/>
              </a:solidFill>
            </a:endParaRPr>
          </a:p>
        </p:txBody>
      </p:sp>
      <p:sp>
        <p:nvSpPr>
          <p:cNvPr id="702" name="Google Shape;702;p50"/>
          <p:cNvSpPr/>
          <p:nvPr/>
        </p:nvSpPr>
        <p:spPr>
          <a:xfrm>
            <a:off x="2535041" y="3457054"/>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・サイト内改善</a:t>
            </a:r>
            <a:endParaRPr sz="900" b="1">
              <a:solidFill>
                <a:srgbClr val="073763"/>
              </a:solidFill>
              <a:latin typeface="HiraKakuPro-W3"/>
              <a:ea typeface="HiraKakuPro-W3"/>
              <a:cs typeface="HiraKakuPro-W3"/>
              <a:sym typeface="HiraKakuPro-W3"/>
            </a:endParaRPr>
          </a:p>
        </p:txBody>
      </p:sp>
      <p:sp>
        <p:nvSpPr>
          <p:cNvPr id="703" name="Google Shape;703;p50"/>
          <p:cNvSpPr/>
          <p:nvPr/>
        </p:nvSpPr>
        <p:spPr>
          <a:xfrm>
            <a:off x="4512775" y="342464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・ステップメール</a:t>
            </a:r>
            <a:endParaRPr sz="900" b="1">
              <a:solidFill>
                <a:srgbClr val="434343"/>
              </a:solidFill>
              <a:latin typeface="HiraKakuPro-W3"/>
              <a:ea typeface="HiraKakuPro-W3"/>
              <a:cs typeface="HiraKakuPro-W3"/>
              <a:sym typeface="HiraKakuPro-W3"/>
            </a:endParaRPr>
          </a:p>
        </p:txBody>
      </p:sp>
      <p:sp>
        <p:nvSpPr>
          <p:cNvPr id="704" name="Google Shape;704;p50"/>
          <p:cNvSpPr/>
          <p:nvPr/>
        </p:nvSpPr>
        <p:spPr>
          <a:xfrm>
            <a:off x="6486233" y="320859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・マーケ-セールス連携</a:t>
            </a:r>
            <a:endParaRPr sz="900" b="1">
              <a:solidFill>
                <a:srgbClr val="073763"/>
              </a:solidFill>
              <a:latin typeface="HiraKakuPro-W3"/>
              <a:ea typeface="HiraKakuPro-W3"/>
              <a:cs typeface="HiraKakuPro-W3"/>
              <a:sym typeface="HiraKakuPro-W3"/>
            </a:endParaRPr>
          </a:p>
        </p:txBody>
      </p:sp>
      <p:sp>
        <p:nvSpPr>
          <p:cNvPr id="705" name="Google Shape;705;p50"/>
          <p:cNvSpPr/>
          <p:nvPr/>
        </p:nvSpPr>
        <p:spPr>
          <a:xfrm>
            <a:off x="548975" y="3781725"/>
            <a:ext cx="1957500" cy="1091400"/>
          </a:xfrm>
          <a:prstGeom prst="roundRect">
            <a:avLst>
              <a:gd name="adj" fmla="val 2003"/>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訪問数 例</a:t>
            </a:r>
            <a:endParaRPr sz="1000" b="1">
              <a:solidFill>
                <a:srgbClr val="073763"/>
              </a:solidFill>
            </a:endParaRPr>
          </a:p>
          <a:p>
            <a:pPr marL="0" lvl="0" indent="0" algn="ctr" rtl="0">
              <a:spcBef>
                <a:spcPts val="0"/>
              </a:spcBef>
              <a:spcAft>
                <a:spcPts val="0"/>
              </a:spcAft>
              <a:buNone/>
            </a:pPr>
            <a:endParaRPr sz="1000" b="1">
              <a:solidFill>
                <a:srgbClr val="073763"/>
              </a:solidFill>
            </a:endParaRPr>
          </a:p>
          <a:p>
            <a:pPr marL="0" lvl="0" indent="0" algn="ctr" rtl="0">
              <a:spcBef>
                <a:spcPts val="0"/>
              </a:spcBef>
              <a:spcAft>
                <a:spcPts val="0"/>
              </a:spcAft>
              <a:buNone/>
            </a:pPr>
            <a:r>
              <a:rPr lang="ja" sz="2400" b="1">
                <a:solidFill>
                  <a:srgbClr val="073763"/>
                </a:solidFill>
              </a:rPr>
              <a:t>10,000</a:t>
            </a:r>
            <a:r>
              <a:rPr lang="ja" sz="1000" b="1">
                <a:solidFill>
                  <a:srgbClr val="073763"/>
                </a:solidFill>
              </a:rPr>
              <a:t> セッション</a:t>
            </a:r>
            <a:endParaRPr sz="1000" b="1">
              <a:solidFill>
                <a:srgbClr val="073763"/>
              </a:solidFill>
            </a:endParaRPr>
          </a:p>
        </p:txBody>
      </p:sp>
      <p:sp>
        <p:nvSpPr>
          <p:cNvPr id="706" name="Google Shape;706;p50"/>
          <p:cNvSpPr/>
          <p:nvPr/>
        </p:nvSpPr>
        <p:spPr>
          <a:xfrm>
            <a:off x="2530175" y="4069719"/>
            <a:ext cx="1957500" cy="803700"/>
          </a:xfrm>
          <a:prstGeom prst="roundRect">
            <a:avLst>
              <a:gd name="adj" fmla="val 3724"/>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リード獲得数 例</a:t>
            </a:r>
            <a:endParaRPr sz="1000" b="1">
              <a:solidFill>
                <a:srgbClr val="073763"/>
              </a:solidFill>
            </a:endParaRPr>
          </a:p>
          <a:p>
            <a:pPr marL="0" lvl="0" indent="0" algn="ctr" rtl="0">
              <a:spcBef>
                <a:spcPts val="0"/>
              </a:spcBef>
              <a:spcAft>
                <a:spcPts val="0"/>
              </a:spcAft>
              <a:buNone/>
            </a:pPr>
            <a:endParaRPr sz="1000" b="1">
              <a:solidFill>
                <a:srgbClr val="073763"/>
              </a:solidFill>
            </a:endParaRPr>
          </a:p>
          <a:p>
            <a:pPr marL="0" lvl="0" indent="0" algn="ctr" rtl="0">
              <a:spcBef>
                <a:spcPts val="0"/>
              </a:spcBef>
              <a:spcAft>
                <a:spcPts val="0"/>
              </a:spcAft>
              <a:buNone/>
            </a:pPr>
            <a:r>
              <a:rPr lang="ja" sz="2400" b="1">
                <a:solidFill>
                  <a:srgbClr val="073763"/>
                </a:solidFill>
              </a:rPr>
              <a:t>50</a:t>
            </a:r>
            <a:r>
              <a:rPr lang="ja" sz="1000" b="1">
                <a:solidFill>
                  <a:srgbClr val="073763"/>
                </a:solidFill>
              </a:rPr>
              <a:t>件</a:t>
            </a:r>
            <a:endParaRPr sz="1000" b="1">
              <a:solidFill>
                <a:srgbClr val="073763"/>
              </a:solidFill>
            </a:endParaRPr>
          </a:p>
        </p:txBody>
      </p:sp>
      <p:sp>
        <p:nvSpPr>
          <p:cNvPr id="707" name="Google Shape;707;p50"/>
          <p:cNvSpPr/>
          <p:nvPr/>
        </p:nvSpPr>
        <p:spPr>
          <a:xfrm>
            <a:off x="4511375" y="4235119"/>
            <a:ext cx="1957500" cy="637800"/>
          </a:xfrm>
          <a:prstGeom prst="roundRect">
            <a:avLst>
              <a:gd name="adj" fmla="val 4209"/>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セミナー参加数 例</a:t>
            </a:r>
            <a:endParaRPr sz="1000" b="1">
              <a:solidFill>
                <a:srgbClr val="FFFFFF"/>
              </a:solidFill>
            </a:endParaRPr>
          </a:p>
          <a:p>
            <a:pPr marL="0" lvl="0" indent="0" algn="ctr" rtl="0">
              <a:spcBef>
                <a:spcPts val="0"/>
              </a:spcBef>
              <a:spcAft>
                <a:spcPts val="0"/>
              </a:spcAft>
              <a:buNone/>
            </a:pPr>
            <a:r>
              <a:rPr lang="ja" sz="2400" b="1">
                <a:solidFill>
                  <a:srgbClr val="FFFFFF"/>
                </a:solidFill>
              </a:rPr>
              <a:t>10</a:t>
            </a:r>
            <a:r>
              <a:rPr lang="ja" sz="1000" b="1">
                <a:solidFill>
                  <a:srgbClr val="FFFFFF"/>
                </a:solidFill>
              </a:rPr>
              <a:t> 件</a:t>
            </a:r>
            <a:endParaRPr sz="1000" b="1">
              <a:solidFill>
                <a:srgbClr val="FFFFFF"/>
              </a:solidFill>
            </a:endParaRPr>
          </a:p>
        </p:txBody>
      </p:sp>
      <p:sp>
        <p:nvSpPr>
          <p:cNvPr id="708" name="Google Shape;708;p50"/>
          <p:cNvSpPr/>
          <p:nvPr/>
        </p:nvSpPr>
        <p:spPr>
          <a:xfrm>
            <a:off x="6492575" y="4323869"/>
            <a:ext cx="1957500" cy="549300"/>
          </a:xfrm>
          <a:prstGeom prst="roundRect">
            <a:avLst>
              <a:gd name="adj" fmla="val 7931"/>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商談数 例</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2400" b="1">
                <a:solidFill>
                  <a:srgbClr val="FFFFFF"/>
                </a:solidFill>
              </a:rPr>
              <a:t>7</a:t>
            </a:r>
            <a:r>
              <a:rPr lang="ja" sz="1000" b="1">
                <a:solidFill>
                  <a:srgbClr val="FFFFFF"/>
                </a:solidFill>
              </a:rPr>
              <a:t> 件</a:t>
            </a:r>
            <a:endParaRPr sz="1000" b="1">
              <a:solidFill>
                <a:srgbClr val="FFFFFF"/>
              </a:solidFill>
            </a:endParaRPr>
          </a:p>
        </p:txBody>
      </p:sp>
      <p:sp>
        <p:nvSpPr>
          <p:cNvPr id="709" name="Google Shape;709;p50"/>
          <p:cNvSpPr/>
          <p:nvPr/>
        </p:nvSpPr>
        <p:spPr>
          <a:xfrm>
            <a:off x="3505975" y="1896863"/>
            <a:ext cx="3971100" cy="2166600"/>
          </a:xfrm>
          <a:prstGeom prst="wedgeRoundRectCallout">
            <a:avLst>
              <a:gd name="adj1" fmla="val -77899"/>
              <a:gd name="adj2" fmla="val -14445"/>
              <a:gd name="adj3" fmla="val 0"/>
            </a:avLst>
          </a:prstGeom>
          <a:solidFill>
            <a:srgbClr val="FFFFFF">
              <a:alpha val="8639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0"/>
          <p:cNvSpPr txBox="1"/>
          <p:nvPr/>
        </p:nvSpPr>
        <p:spPr>
          <a:xfrm>
            <a:off x="3784900" y="2260063"/>
            <a:ext cx="34716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b="1">
                <a:solidFill>
                  <a:srgbClr val="073763"/>
                </a:solidFill>
                <a:highlight>
                  <a:srgbClr val="FFF2CC"/>
                </a:highlight>
              </a:rPr>
              <a:t>月1件の受注を安定的に獲得するため、</a:t>
            </a:r>
            <a:endParaRPr sz="1000" b="1">
              <a:solidFill>
                <a:srgbClr val="073763"/>
              </a:solidFill>
              <a:highlight>
                <a:srgbClr val="FFF2CC"/>
              </a:highlight>
            </a:endParaRPr>
          </a:p>
          <a:p>
            <a:pPr marL="0" lvl="0" indent="0" algn="l" rtl="0">
              <a:spcBef>
                <a:spcPts val="0"/>
              </a:spcBef>
              <a:spcAft>
                <a:spcPts val="0"/>
              </a:spcAft>
              <a:buNone/>
            </a:pPr>
            <a:r>
              <a:rPr lang="ja" sz="1000" b="1">
                <a:solidFill>
                  <a:srgbClr val="073763"/>
                </a:solidFill>
                <a:highlight>
                  <a:srgbClr val="FFF2CC"/>
                </a:highlight>
              </a:rPr>
              <a:t>最も商談の可能性の高い</a:t>
            </a:r>
            <a:endParaRPr sz="1000" b="1">
              <a:solidFill>
                <a:srgbClr val="073763"/>
              </a:solidFill>
              <a:highlight>
                <a:srgbClr val="FFF2CC"/>
              </a:highlight>
            </a:endParaRPr>
          </a:p>
          <a:p>
            <a:pPr marL="0" lvl="0" indent="0" algn="l" rtl="0">
              <a:spcBef>
                <a:spcPts val="0"/>
              </a:spcBef>
              <a:spcAft>
                <a:spcPts val="0"/>
              </a:spcAft>
              <a:buNone/>
            </a:pPr>
            <a:r>
              <a:rPr lang="ja" sz="1000" b="1">
                <a:solidFill>
                  <a:srgbClr val="073763"/>
                </a:solidFill>
                <a:highlight>
                  <a:srgbClr val="FFF2CC"/>
                </a:highlight>
              </a:rPr>
              <a:t>明確層の問い合わせ獲得を狙って広告を実施</a:t>
            </a:r>
            <a:endParaRPr sz="1000" b="1">
              <a:solidFill>
                <a:srgbClr val="073763"/>
              </a:solidFill>
              <a:highlight>
                <a:srgbClr val="FFF2CC"/>
              </a:highlight>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・他社サービスと比較している状況の人</a:t>
            </a:r>
            <a:endParaRPr sz="1000" b="1">
              <a:solidFill>
                <a:srgbClr val="073763"/>
              </a:solidFill>
            </a:endParaRPr>
          </a:p>
          <a:p>
            <a:pPr marL="0" lvl="0" indent="0" algn="l" rtl="0">
              <a:spcBef>
                <a:spcPts val="0"/>
              </a:spcBef>
              <a:spcAft>
                <a:spcPts val="0"/>
              </a:spcAft>
              <a:buNone/>
            </a:pPr>
            <a:r>
              <a:rPr lang="ja" sz="1000" b="1">
                <a:solidFill>
                  <a:srgbClr val="073763"/>
                </a:solidFill>
              </a:rPr>
              <a:t>・会社の事情で急遽代行サービスなどが必要になった人</a:t>
            </a:r>
            <a:endParaRPr sz="1000" b="1">
              <a:solidFill>
                <a:srgbClr val="073763"/>
              </a:solidFill>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こういった状況のユーザーを広告経由で獲得していく</a:t>
            </a:r>
            <a:endParaRPr sz="1000" b="1">
              <a:solidFill>
                <a:srgbClr val="073763"/>
              </a:solidFill>
            </a:endParaRPr>
          </a:p>
          <a:p>
            <a:pPr marL="0" lvl="0" indent="0" algn="l" rtl="0">
              <a:spcBef>
                <a:spcPts val="0"/>
              </a:spcBef>
              <a:spcAft>
                <a:spcPts val="0"/>
              </a:spcAft>
              <a:buNone/>
            </a:pPr>
            <a:endParaRPr sz="1000" b="1">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今後の施策方針2（中長期的成果）</a:t>
            </a:r>
            <a:endParaRPr/>
          </a:p>
        </p:txBody>
      </p:sp>
      <p:pic>
        <p:nvPicPr>
          <p:cNvPr id="716" name="Google Shape;716;p51"/>
          <p:cNvPicPr preferRelativeResize="0"/>
          <p:nvPr/>
        </p:nvPicPr>
        <p:blipFill>
          <a:blip r:embed="rId3">
            <a:alphaModFix/>
          </a:blip>
          <a:stretch>
            <a:fillRect/>
          </a:stretch>
        </p:blipFill>
        <p:spPr>
          <a:xfrm>
            <a:off x="527025" y="1753346"/>
            <a:ext cx="499968" cy="479580"/>
          </a:xfrm>
          <a:prstGeom prst="rect">
            <a:avLst/>
          </a:prstGeom>
          <a:noFill/>
          <a:ln>
            <a:noFill/>
          </a:ln>
        </p:spPr>
      </p:pic>
      <p:pic>
        <p:nvPicPr>
          <p:cNvPr id="717" name="Google Shape;717;p51"/>
          <p:cNvPicPr preferRelativeResize="0"/>
          <p:nvPr/>
        </p:nvPicPr>
        <p:blipFill>
          <a:blip r:embed="rId4">
            <a:alphaModFix/>
          </a:blip>
          <a:stretch>
            <a:fillRect/>
          </a:stretch>
        </p:blipFill>
        <p:spPr>
          <a:xfrm>
            <a:off x="2635191" y="1785746"/>
            <a:ext cx="499968" cy="479580"/>
          </a:xfrm>
          <a:prstGeom prst="rect">
            <a:avLst/>
          </a:prstGeom>
          <a:noFill/>
          <a:ln>
            <a:noFill/>
          </a:ln>
        </p:spPr>
      </p:pic>
      <p:pic>
        <p:nvPicPr>
          <p:cNvPr id="718" name="Google Shape;718;p51"/>
          <p:cNvPicPr preferRelativeResize="0"/>
          <p:nvPr/>
        </p:nvPicPr>
        <p:blipFill>
          <a:blip r:embed="rId5">
            <a:alphaModFix/>
          </a:blip>
          <a:stretch>
            <a:fillRect/>
          </a:stretch>
        </p:blipFill>
        <p:spPr>
          <a:xfrm>
            <a:off x="2038254" y="1785746"/>
            <a:ext cx="499968" cy="479580"/>
          </a:xfrm>
          <a:prstGeom prst="rect">
            <a:avLst/>
          </a:prstGeom>
          <a:noFill/>
          <a:ln>
            <a:noFill/>
          </a:ln>
        </p:spPr>
      </p:pic>
      <p:pic>
        <p:nvPicPr>
          <p:cNvPr id="719" name="Google Shape;719;p51"/>
          <p:cNvPicPr preferRelativeResize="0"/>
          <p:nvPr/>
        </p:nvPicPr>
        <p:blipFill>
          <a:blip r:embed="rId6">
            <a:alphaModFix/>
          </a:blip>
          <a:stretch>
            <a:fillRect/>
          </a:stretch>
        </p:blipFill>
        <p:spPr>
          <a:xfrm>
            <a:off x="6112716" y="1785741"/>
            <a:ext cx="499968" cy="479580"/>
          </a:xfrm>
          <a:prstGeom prst="rect">
            <a:avLst/>
          </a:prstGeom>
          <a:noFill/>
          <a:ln>
            <a:noFill/>
          </a:ln>
        </p:spPr>
      </p:pic>
      <p:pic>
        <p:nvPicPr>
          <p:cNvPr id="720" name="Google Shape;720;p51"/>
          <p:cNvPicPr preferRelativeResize="0"/>
          <p:nvPr/>
        </p:nvPicPr>
        <p:blipFill>
          <a:blip r:embed="rId7">
            <a:alphaModFix/>
          </a:blip>
          <a:stretch>
            <a:fillRect/>
          </a:stretch>
        </p:blipFill>
        <p:spPr>
          <a:xfrm>
            <a:off x="4265991" y="1785741"/>
            <a:ext cx="499968" cy="479580"/>
          </a:xfrm>
          <a:prstGeom prst="rect">
            <a:avLst/>
          </a:prstGeom>
          <a:noFill/>
          <a:ln>
            <a:noFill/>
          </a:ln>
        </p:spPr>
      </p:pic>
      <p:sp>
        <p:nvSpPr>
          <p:cNvPr id="721" name="Google Shape;721;p51"/>
          <p:cNvSpPr/>
          <p:nvPr/>
        </p:nvSpPr>
        <p:spPr>
          <a:xfrm>
            <a:off x="548975"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・オンライン広告</a:t>
            </a:r>
            <a:endParaRPr sz="900">
              <a:solidFill>
                <a:srgbClr val="073763"/>
              </a:solidFill>
            </a:endParaRPr>
          </a:p>
        </p:txBody>
      </p:sp>
      <p:sp>
        <p:nvSpPr>
          <p:cNvPr id="722" name="Google Shape;722;p51"/>
          <p:cNvSpPr/>
          <p:nvPr/>
        </p:nvSpPr>
        <p:spPr>
          <a:xfrm>
            <a:off x="548974" y="3223979"/>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・コンテンツマーケティング</a:t>
            </a:r>
            <a:endParaRPr sz="900" b="1">
              <a:solidFill>
                <a:srgbClr val="073763"/>
              </a:solidFill>
              <a:latin typeface="HiraKakuPro-W3"/>
              <a:ea typeface="HiraKakuPro-W3"/>
              <a:cs typeface="HiraKakuPro-W3"/>
              <a:sym typeface="HiraKakuPro-W3"/>
            </a:endParaRPr>
          </a:p>
        </p:txBody>
      </p:sp>
      <p:pic>
        <p:nvPicPr>
          <p:cNvPr id="723" name="Google Shape;723;p51"/>
          <p:cNvPicPr preferRelativeResize="0"/>
          <p:nvPr/>
        </p:nvPicPr>
        <p:blipFill>
          <a:blip r:embed="rId8">
            <a:alphaModFix/>
          </a:blip>
          <a:stretch>
            <a:fillRect/>
          </a:stretch>
        </p:blipFill>
        <p:spPr>
          <a:xfrm>
            <a:off x="8040958" y="1757459"/>
            <a:ext cx="499968" cy="479580"/>
          </a:xfrm>
          <a:prstGeom prst="rect">
            <a:avLst/>
          </a:prstGeom>
          <a:noFill/>
          <a:ln>
            <a:noFill/>
          </a:ln>
        </p:spPr>
      </p:pic>
      <p:pic>
        <p:nvPicPr>
          <p:cNvPr id="724" name="Google Shape;724;p51"/>
          <p:cNvPicPr preferRelativeResize="0"/>
          <p:nvPr/>
        </p:nvPicPr>
        <p:blipFill>
          <a:blip r:embed="rId9">
            <a:alphaModFix/>
          </a:blip>
          <a:stretch>
            <a:fillRect/>
          </a:stretch>
        </p:blipFill>
        <p:spPr>
          <a:xfrm flipH="1">
            <a:off x="7579042" y="1754332"/>
            <a:ext cx="489600" cy="485834"/>
          </a:xfrm>
          <a:prstGeom prst="rect">
            <a:avLst/>
          </a:prstGeom>
          <a:noFill/>
          <a:ln>
            <a:noFill/>
          </a:ln>
        </p:spPr>
      </p:pic>
      <p:sp>
        <p:nvSpPr>
          <p:cNvPr id="725" name="Google Shape;725;p51"/>
          <p:cNvSpPr/>
          <p:nvPr/>
        </p:nvSpPr>
        <p:spPr>
          <a:xfrm>
            <a:off x="548975" y="956444"/>
            <a:ext cx="1957500" cy="201600"/>
          </a:xfrm>
          <a:prstGeom prst="roundRect">
            <a:avLst>
              <a:gd name="adj" fmla="val 50000"/>
            </a:avLst>
          </a:prstGeom>
          <a:no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集客</a:t>
            </a:r>
            <a:endParaRPr sz="1000" b="1"/>
          </a:p>
        </p:txBody>
      </p:sp>
      <p:sp>
        <p:nvSpPr>
          <p:cNvPr id="726" name="Google Shape;726;p51"/>
          <p:cNvSpPr/>
          <p:nvPr/>
        </p:nvSpPr>
        <p:spPr>
          <a:xfrm>
            <a:off x="2530175" y="956444"/>
            <a:ext cx="1957500" cy="201600"/>
          </a:xfrm>
          <a:prstGeom prst="roundRect">
            <a:avLst>
              <a:gd name="adj" fmla="val 5000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リード獲得</a:t>
            </a:r>
            <a:endParaRPr sz="1000" b="1"/>
          </a:p>
        </p:txBody>
      </p:sp>
      <p:sp>
        <p:nvSpPr>
          <p:cNvPr id="727" name="Google Shape;727;p51"/>
          <p:cNvSpPr/>
          <p:nvPr/>
        </p:nvSpPr>
        <p:spPr>
          <a:xfrm>
            <a:off x="6492575" y="956444"/>
            <a:ext cx="1957500" cy="201600"/>
          </a:xfrm>
          <a:prstGeom prst="roundRect">
            <a:avLst>
              <a:gd name="adj" fmla="val 50000"/>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クロージング</a:t>
            </a:r>
            <a:endParaRPr sz="1000" b="1"/>
          </a:p>
        </p:txBody>
      </p:sp>
      <p:sp>
        <p:nvSpPr>
          <p:cNvPr id="728" name="Google Shape;728;p51"/>
          <p:cNvSpPr/>
          <p:nvPr/>
        </p:nvSpPr>
        <p:spPr>
          <a:xfrm>
            <a:off x="548974" y="345689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・オフライン活動</a:t>
            </a:r>
            <a:endParaRPr sz="900" b="1">
              <a:solidFill>
                <a:srgbClr val="073763"/>
              </a:solidFill>
              <a:latin typeface="HiraKakuPro-W3"/>
              <a:ea typeface="HiraKakuPro-W3"/>
              <a:cs typeface="HiraKakuPro-W3"/>
              <a:sym typeface="HiraKakuPro-W3"/>
            </a:endParaRPr>
          </a:p>
        </p:txBody>
      </p:sp>
      <p:sp>
        <p:nvSpPr>
          <p:cNvPr id="729" name="Google Shape;729;p51"/>
          <p:cNvSpPr/>
          <p:nvPr/>
        </p:nvSpPr>
        <p:spPr>
          <a:xfrm>
            <a:off x="548975" y="2392569"/>
            <a:ext cx="1957500" cy="572700"/>
          </a:xfrm>
          <a:prstGeom prst="roundRect">
            <a:avLst>
              <a:gd name="adj" fmla="val 7931"/>
            </a:avLst>
          </a:prstGeom>
          <a:solidFill>
            <a:srgbClr val="C9DAF8"/>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073763"/>
                </a:solidFill>
              </a:rPr>
              <a:t>顧客とのタッチポイントを</a:t>
            </a:r>
            <a:endParaRPr sz="1000" b="1">
              <a:solidFill>
                <a:srgbClr val="073763"/>
              </a:solidFill>
            </a:endParaRPr>
          </a:p>
          <a:p>
            <a:pPr marL="0" lvl="0" indent="0" algn="ctr" rtl="0">
              <a:spcBef>
                <a:spcPts val="0"/>
              </a:spcBef>
              <a:spcAft>
                <a:spcPts val="0"/>
              </a:spcAft>
              <a:buNone/>
            </a:pPr>
            <a:r>
              <a:rPr lang="ja" sz="1000" b="1">
                <a:solidFill>
                  <a:srgbClr val="073763"/>
                </a:solidFill>
              </a:rPr>
              <a:t>増やすこと</a:t>
            </a:r>
            <a:endParaRPr sz="1000" b="1">
              <a:solidFill>
                <a:srgbClr val="073763"/>
              </a:solidFill>
            </a:endParaRPr>
          </a:p>
        </p:txBody>
      </p:sp>
      <p:sp>
        <p:nvSpPr>
          <p:cNvPr id="730" name="Google Shape;730;p51"/>
          <p:cNvSpPr/>
          <p:nvPr/>
        </p:nvSpPr>
        <p:spPr>
          <a:xfrm>
            <a:off x="2530176" y="298605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・ホワイトペーパー作成</a:t>
            </a:r>
            <a:endParaRPr sz="900">
              <a:solidFill>
                <a:srgbClr val="073763"/>
              </a:solidFill>
            </a:endParaRPr>
          </a:p>
        </p:txBody>
      </p:sp>
      <p:sp>
        <p:nvSpPr>
          <p:cNvPr id="731" name="Google Shape;731;p51"/>
          <p:cNvSpPr/>
          <p:nvPr/>
        </p:nvSpPr>
        <p:spPr>
          <a:xfrm>
            <a:off x="2530175" y="321912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・導入事例作成</a:t>
            </a:r>
            <a:endParaRPr sz="900" b="1">
              <a:solidFill>
                <a:srgbClr val="073763"/>
              </a:solidFill>
              <a:latin typeface="HiraKakuPro-W3"/>
              <a:ea typeface="HiraKakuPro-W3"/>
              <a:cs typeface="HiraKakuPro-W3"/>
              <a:sym typeface="HiraKakuPro-W3"/>
            </a:endParaRPr>
          </a:p>
        </p:txBody>
      </p:sp>
      <p:sp>
        <p:nvSpPr>
          <p:cNvPr id="732" name="Google Shape;732;p51"/>
          <p:cNvSpPr/>
          <p:nvPr/>
        </p:nvSpPr>
        <p:spPr>
          <a:xfrm>
            <a:off x="2530176" y="2392569"/>
            <a:ext cx="1957500" cy="572700"/>
          </a:xfrm>
          <a:prstGeom prst="roundRect">
            <a:avLst>
              <a:gd name="adj" fmla="val 7931"/>
            </a:avLst>
          </a:prstGeom>
          <a:solidFill>
            <a:schemeClr val="accent1"/>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073763"/>
                </a:solidFill>
              </a:rPr>
              <a:t>顧客の興味関心に合わせた</a:t>
            </a:r>
            <a:endParaRPr sz="1000" b="1">
              <a:solidFill>
                <a:srgbClr val="073763"/>
              </a:solidFill>
            </a:endParaRPr>
          </a:p>
          <a:p>
            <a:pPr marL="0" lvl="0" indent="0" algn="ctr" rtl="0">
              <a:spcBef>
                <a:spcPts val="0"/>
              </a:spcBef>
              <a:spcAft>
                <a:spcPts val="0"/>
              </a:spcAft>
              <a:buNone/>
            </a:pPr>
            <a:r>
              <a:rPr lang="ja" sz="1000" b="1">
                <a:solidFill>
                  <a:srgbClr val="073763"/>
                </a:solidFill>
              </a:rPr>
              <a:t>情報提供</a:t>
            </a:r>
            <a:endParaRPr sz="1000" b="1">
              <a:solidFill>
                <a:srgbClr val="073763"/>
              </a:solidFill>
            </a:endParaRPr>
          </a:p>
        </p:txBody>
      </p:sp>
      <p:sp>
        <p:nvSpPr>
          <p:cNvPr id="733" name="Google Shape;733;p51"/>
          <p:cNvSpPr/>
          <p:nvPr/>
        </p:nvSpPr>
        <p:spPr>
          <a:xfrm>
            <a:off x="4511376" y="298119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・インサイドセールス</a:t>
            </a:r>
            <a:endParaRPr sz="900">
              <a:solidFill>
                <a:srgbClr val="434343"/>
              </a:solidFill>
            </a:endParaRPr>
          </a:p>
        </p:txBody>
      </p:sp>
      <p:sp>
        <p:nvSpPr>
          <p:cNvPr id="734" name="Google Shape;734;p51"/>
          <p:cNvSpPr/>
          <p:nvPr/>
        </p:nvSpPr>
        <p:spPr>
          <a:xfrm>
            <a:off x="4511375" y="319966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・メールマガジン</a:t>
            </a:r>
            <a:endParaRPr sz="900" b="1">
              <a:solidFill>
                <a:srgbClr val="434343"/>
              </a:solidFill>
              <a:latin typeface="HiraKakuPro-W3"/>
              <a:ea typeface="HiraKakuPro-W3"/>
              <a:cs typeface="HiraKakuPro-W3"/>
              <a:sym typeface="HiraKakuPro-W3"/>
            </a:endParaRPr>
          </a:p>
        </p:txBody>
      </p:sp>
      <p:sp>
        <p:nvSpPr>
          <p:cNvPr id="735" name="Google Shape;735;p51"/>
          <p:cNvSpPr/>
          <p:nvPr/>
        </p:nvSpPr>
        <p:spPr>
          <a:xfrm>
            <a:off x="6492576"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・フィールドセールス</a:t>
            </a:r>
            <a:endParaRPr sz="900">
              <a:solidFill>
                <a:srgbClr val="073763"/>
              </a:solidFill>
            </a:endParaRPr>
          </a:p>
        </p:txBody>
      </p:sp>
      <p:sp>
        <p:nvSpPr>
          <p:cNvPr id="736" name="Google Shape;736;p51"/>
          <p:cNvSpPr/>
          <p:nvPr/>
        </p:nvSpPr>
        <p:spPr>
          <a:xfrm>
            <a:off x="6492576" y="2392569"/>
            <a:ext cx="1957500" cy="572700"/>
          </a:xfrm>
          <a:prstGeom prst="roundRect">
            <a:avLst>
              <a:gd name="adj" fmla="val 7931"/>
            </a:avLst>
          </a:prstGeom>
          <a:solidFill>
            <a:srgbClr val="073763"/>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対面で顧客の問題解決を</a:t>
            </a:r>
            <a:endParaRPr sz="1000" b="1">
              <a:solidFill>
                <a:srgbClr val="FFFFFF"/>
              </a:solidFill>
            </a:endParaRPr>
          </a:p>
          <a:p>
            <a:pPr marL="0" lvl="0" indent="0" algn="ctr" rtl="0">
              <a:spcBef>
                <a:spcPts val="0"/>
              </a:spcBef>
              <a:spcAft>
                <a:spcPts val="0"/>
              </a:spcAft>
              <a:buNone/>
            </a:pPr>
            <a:r>
              <a:rPr lang="ja" sz="1000" b="1">
                <a:solidFill>
                  <a:srgbClr val="FFFFFF"/>
                </a:solidFill>
              </a:rPr>
              <a:t>ご提案</a:t>
            </a:r>
            <a:endParaRPr sz="1000" b="1">
              <a:solidFill>
                <a:srgbClr val="FFFFFF"/>
              </a:solidFill>
            </a:endParaRPr>
          </a:p>
        </p:txBody>
      </p:sp>
      <p:sp>
        <p:nvSpPr>
          <p:cNvPr id="737" name="Google Shape;737;p51"/>
          <p:cNvSpPr/>
          <p:nvPr/>
        </p:nvSpPr>
        <p:spPr>
          <a:xfrm>
            <a:off x="1037248" y="1881394"/>
            <a:ext cx="870900" cy="268800"/>
          </a:xfrm>
          <a:prstGeom prst="stripedRightArrow">
            <a:avLst>
              <a:gd name="adj1" fmla="val 50000"/>
              <a:gd name="adj2"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1"/>
          <p:cNvSpPr/>
          <p:nvPr/>
        </p:nvSpPr>
        <p:spPr>
          <a:xfrm>
            <a:off x="3232850" y="1881400"/>
            <a:ext cx="933300" cy="268800"/>
          </a:xfrm>
          <a:prstGeom prst="striped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1"/>
          <p:cNvSpPr/>
          <p:nvPr/>
        </p:nvSpPr>
        <p:spPr>
          <a:xfrm>
            <a:off x="6794900" y="1881394"/>
            <a:ext cx="763200" cy="268800"/>
          </a:xfrm>
          <a:prstGeom prst="stripedRightArrow">
            <a:avLst>
              <a:gd name="adj1" fmla="val 50000"/>
              <a:gd name="adj2"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1"/>
          <p:cNvSpPr/>
          <p:nvPr/>
        </p:nvSpPr>
        <p:spPr>
          <a:xfrm>
            <a:off x="332250" y="1332544"/>
            <a:ext cx="896700" cy="3039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00000"/>
                </a:solidFill>
              </a:rPr>
              <a:t>ユーザー</a:t>
            </a:r>
            <a:endParaRPr b="1"/>
          </a:p>
        </p:txBody>
      </p:sp>
      <p:sp>
        <p:nvSpPr>
          <p:cNvPr id="741" name="Google Shape;741;p51"/>
          <p:cNvSpPr/>
          <p:nvPr/>
        </p:nvSpPr>
        <p:spPr>
          <a:xfrm>
            <a:off x="1896953" y="1332544"/>
            <a:ext cx="1300500" cy="303900"/>
          </a:xfrm>
          <a:prstGeom prst="roundRect">
            <a:avLst>
              <a:gd name="adj" fmla="val 50000"/>
            </a:avLst>
          </a:prstGeom>
          <a:solidFill>
            <a:srgbClr val="C9DAF8"/>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サイト訪問</a:t>
            </a:r>
            <a:endParaRPr sz="1000" b="1">
              <a:solidFill>
                <a:srgbClr val="073763"/>
              </a:solidFill>
            </a:endParaRPr>
          </a:p>
        </p:txBody>
      </p:sp>
      <p:sp>
        <p:nvSpPr>
          <p:cNvPr id="742" name="Google Shape;742;p51"/>
          <p:cNvSpPr/>
          <p:nvPr/>
        </p:nvSpPr>
        <p:spPr>
          <a:xfrm>
            <a:off x="3793050" y="1332544"/>
            <a:ext cx="1400400" cy="303900"/>
          </a:xfrm>
          <a:prstGeom prst="roundRect">
            <a:avLst>
              <a:gd name="adj" fmla="val 500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資料ダウンロード</a:t>
            </a:r>
            <a:endParaRPr sz="1000" b="1">
              <a:solidFill>
                <a:srgbClr val="FFFFFF"/>
              </a:solidFill>
            </a:endParaRPr>
          </a:p>
        </p:txBody>
      </p:sp>
      <p:sp>
        <p:nvSpPr>
          <p:cNvPr id="743" name="Google Shape;743;p51"/>
          <p:cNvSpPr/>
          <p:nvPr/>
        </p:nvSpPr>
        <p:spPr>
          <a:xfrm>
            <a:off x="7624050" y="1332544"/>
            <a:ext cx="808200" cy="303900"/>
          </a:xfrm>
          <a:prstGeom prst="roundRect">
            <a:avLst>
              <a:gd name="adj" fmla="val 50000"/>
            </a:avLst>
          </a:prstGeom>
          <a:solidFill>
            <a:srgbClr val="1C4587"/>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商談</a:t>
            </a:r>
            <a:endParaRPr sz="1000" b="1">
              <a:solidFill>
                <a:srgbClr val="FFFFFF"/>
              </a:solidFill>
            </a:endParaRPr>
          </a:p>
        </p:txBody>
      </p:sp>
      <p:sp>
        <p:nvSpPr>
          <p:cNvPr id="744" name="Google Shape;744;p51"/>
          <p:cNvSpPr/>
          <p:nvPr/>
        </p:nvSpPr>
        <p:spPr>
          <a:xfrm>
            <a:off x="1170450" y="2347769"/>
            <a:ext cx="763200" cy="163200"/>
          </a:xfrm>
          <a:prstGeom prst="roundRect">
            <a:avLst>
              <a:gd name="adj" fmla="val 50000"/>
            </a:avLst>
          </a:prstGeom>
          <a:solidFill>
            <a:srgbClr val="FFFFFF"/>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45" name="Google Shape;745;p51"/>
          <p:cNvSpPr/>
          <p:nvPr/>
        </p:nvSpPr>
        <p:spPr>
          <a:xfrm>
            <a:off x="3151650" y="2347769"/>
            <a:ext cx="763200" cy="163200"/>
          </a:xfrm>
          <a:prstGeom prst="roundRect">
            <a:avLst>
              <a:gd name="adj" fmla="val 50000"/>
            </a:avLst>
          </a:prstGeom>
          <a:solidFill>
            <a:srgbClr val="FFFFFF"/>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46" name="Google Shape;746;p51"/>
          <p:cNvSpPr/>
          <p:nvPr/>
        </p:nvSpPr>
        <p:spPr>
          <a:xfrm>
            <a:off x="7114050" y="2347769"/>
            <a:ext cx="763200" cy="163200"/>
          </a:xfrm>
          <a:prstGeom prst="roundRect">
            <a:avLst>
              <a:gd name="adj" fmla="val 50000"/>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47" name="Google Shape;747;p51"/>
          <p:cNvSpPr/>
          <p:nvPr/>
        </p:nvSpPr>
        <p:spPr>
          <a:xfrm>
            <a:off x="2535041" y="3457054"/>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・サイト内改善</a:t>
            </a:r>
            <a:endParaRPr sz="900" b="1">
              <a:solidFill>
                <a:srgbClr val="073763"/>
              </a:solidFill>
              <a:latin typeface="HiraKakuPro-W3"/>
              <a:ea typeface="HiraKakuPro-W3"/>
              <a:cs typeface="HiraKakuPro-W3"/>
              <a:sym typeface="HiraKakuPro-W3"/>
            </a:endParaRPr>
          </a:p>
        </p:txBody>
      </p:sp>
      <p:sp>
        <p:nvSpPr>
          <p:cNvPr id="748" name="Google Shape;748;p51"/>
          <p:cNvSpPr/>
          <p:nvPr/>
        </p:nvSpPr>
        <p:spPr>
          <a:xfrm>
            <a:off x="4512775" y="342464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・ステップメール</a:t>
            </a:r>
            <a:endParaRPr sz="900" b="1">
              <a:solidFill>
                <a:srgbClr val="434343"/>
              </a:solidFill>
              <a:latin typeface="HiraKakuPro-W3"/>
              <a:ea typeface="HiraKakuPro-W3"/>
              <a:cs typeface="HiraKakuPro-W3"/>
              <a:sym typeface="HiraKakuPro-W3"/>
            </a:endParaRPr>
          </a:p>
        </p:txBody>
      </p:sp>
      <p:sp>
        <p:nvSpPr>
          <p:cNvPr id="749" name="Google Shape;749;p51"/>
          <p:cNvSpPr/>
          <p:nvPr/>
        </p:nvSpPr>
        <p:spPr>
          <a:xfrm>
            <a:off x="6486233" y="320859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・マーケ-セールス連携</a:t>
            </a:r>
            <a:endParaRPr sz="900" b="1">
              <a:solidFill>
                <a:srgbClr val="073763"/>
              </a:solidFill>
              <a:latin typeface="HiraKakuPro-W3"/>
              <a:ea typeface="HiraKakuPro-W3"/>
              <a:cs typeface="HiraKakuPro-W3"/>
              <a:sym typeface="HiraKakuPro-W3"/>
            </a:endParaRPr>
          </a:p>
        </p:txBody>
      </p:sp>
      <p:sp>
        <p:nvSpPr>
          <p:cNvPr id="750" name="Google Shape;750;p51"/>
          <p:cNvSpPr/>
          <p:nvPr/>
        </p:nvSpPr>
        <p:spPr>
          <a:xfrm>
            <a:off x="548975" y="3781725"/>
            <a:ext cx="1957500" cy="1091400"/>
          </a:xfrm>
          <a:prstGeom prst="roundRect">
            <a:avLst>
              <a:gd name="adj" fmla="val 2003"/>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訪問数 例</a:t>
            </a:r>
            <a:endParaRPr sz="1000" b="1">
              <a:solidFill>
                <a:srgbClr val="073763"/>
              </a:solidFill>
            </a:endParaRPr>
          </a:p>
          <a:p>
            <a:pPr marL="0" lvl="0" indent="0" algn="ctr" rtl="0">
              <a:spcBef>
                <a:spcPts val="0"/>
              </a:spcBef>
              <a:spcAft>
                <a:spcPts val="0"/>
              </a:spcAft>
              <a:buNone/>
            </a:pPr>
            <a:endParaRPr sz="1000" b="1">
              <a:solidFill>
                <a:srgbClr val="073763"/>
              </a:solidFill>
            </a:endParaRPr>
          </a:p>
          <a:p>
            <a:pPr marL="0" lvl="0" indent="0" algn="ctr" rtl="0">
              <a:spcBef>
                <a:spcPts val="0"/>
              </a:spcBef>
              <a:spcAft>
                <a:spcPts val="0"/>
              </a:spcAft>
              <a:buNone/>
            </a:pPr>
            <a:r>
              <a:rPr lang="ja" sz="2400" b="1">
                <a:solidFill>
                  <a:srgbClr val="073763"/>
                </a:solidFill>
              </a:rPr>
              <a:t>10,000</a:t>
            </a:r>
            <a:r>
              <a:rPr lang="ja" sz="1000" b="1">
                <a:solidFill>
                  <a:srgbClr val="073763"/>
                </a:solidFill>
              </a:rPr>
              <a:t> セッション</a:t>
            </a:r>
            <a:endParaRPr sz="1000" b="1">
              <a:solidFill>
                <a:srgbClr val="073763"/>
              </a:solidFill>
            </a:endParaRPr>
          </a:p>
        </p:txBody>
      </p:sp>
      <p:sp>
        <p:nvSpPr>
          <p:cNvPr id="751" name="Google Shape;751;p51"/>
          <p:cNvSpPr/>
          <p:nvPr/>
        </p:nvSpPr>
        <p:spPr>
          <a:xfrm>
            <a:off x="2530175" y="4069719"/>
            <a:ext cx="1957500" cy="803700"/>
          </a:xfrm>
          <a:prstGeom prst="roundRect">
            <a:avLst>
              <a:gd name="adj" fmla="val 372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リード獲得数 例</a:t>
            </a:r>
            <a:endParaRPr sz="1000" b="1">
              <a:solidFill>
                <a:srgbClr val="073763"/>
              </a:solidFill>
            </a:endParaRPr>
          </a:p>
          <a:p>
            <a:pPr marL="0" lvl="0" indent="0" algn="ctr" rtl="0">
              <a:spcBef>
                <a:spcPts val="0"/>
              </a:spcBef>
              <a:spcAft>
                <a:spcPts val="0"/>
              </a:spcAft>
              <a:buNone/>
            </a:pPr>
            <a:endParaRPr sz="1000" b="1">
              <a:solidFill>
                <a:srgbClr val="073763"/>
              </a:solidFill>
            </a:endParaRPr>
          </a:p>
          <a:p>
            <a:pPr marL="0" lvl="0" indent="0" algn="ctr" rtl="0">
              <a:spcBef>
                <a:spcPts val="0"/>
              </a:spcBef>
              <a:spcAft>
                <a:spcPts val="0"/>
              </a:spcAft>
              <a:buNone/>
            </a:pPr>
            <a:r>
              <a:rPr lang="ja" sz="2400" b="1">
                <a:solidFill>
                  <a:srgbClr val="073763"/>
                </a:solidFill>
              </a:rPr>
              <a:t>50</a:t>
            </a:r>
            <a:r>
              <a:rPr lang="ja" sz="1000" b="1">
                <a:solidFill>
                  <a:srgbClr val="073763"/>
                </a:solidFill>
              </a:rPr>
              <a:t>件</a:t>
            </a:r>
            <a:endParaRPr sz="1000" b="1">
              <a:solidFill>
                <a:srgbClr val="073763"/>
              </a:solidFill>
            </a:endParaRPr>
          </a:p>
        </p:txBody>
      </p:sp>
      <p:sp>
        <p:nvSpPr>
          <p:cNvPr id="752" name="Google Shape;752;p51"/>
          <p:cNvSpPr/>
          <p:nvPr/>
        </p:nvSpPr>
        <p:spPr>
          <a:xfrm>
            <a:off x="6492575" y="4323869"/>
            <a:ext cx="1957500" cy="549300"/>
          </a:xfrm>
          <a:prstGeom prst="roundRect">
            <a:avLst>
              <a:gd name="adj" fmla="val 7931"/>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商談数 例</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2400" b="1">
                <a:solidFill>
                  <a:srgbClr val="FFFFFF"/>
                </a:solidFill>
              </a:rPr>
              <a:t>7</a:t>
            </a:r>
            <a:r>
              <a:rPr lang="ja" sz="1000" b="1">
                <a:solidFill>
                  <a:srgbClr val="FFFFFF"/>
                </a:solidFill>
              </a:rPr>
              <a:t> 件</a:t>
            </a:r>
            <a:endParaRPr sz="1000" b="1">
              <a:solidFill>
                <a:srgbClr val="FFFFFF"/>
              </a:solidFill>
            </a:endParaRPr>
          </a:p>
        </p:txBody>
      </p:sp>
      <p:sp>
        <p:nvSpPr>
          <p:cNvPr id="753" name="Google Shape;753;p51"/>
          <p:cNvSpPr/>
          <p:nvPr/>
        </p:nvSpPr>
        <p:spPr>
          <a:xfrm>
            <a:off x="4511375" y="956444"/>
            <a:ext cx="1957500" cy="201600"/>
          </a:xfrm>
          <a:prstGeom prst="roundRect">
            <a:avLst>
              <a:gd name="adj" fmla="val 50000"/>
            </a:avLst>
          </a:prstGeom>
          <a:no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リード育成</a:t>
            </a:r>
            <a:endParaRPr sz="1000" b="1"/>
          </a:p>
        </p:txBody>
      </p:sp>
      <p:sp>
        <p:nvSpPr>
          <p:cNvPr id="754" name="Google Shape;754;p51"/>
          <p:cNvSpPr/>
          <p:nvPr/>
        </p:nvSpPr>
        <p:spPr>
          <a:xfrm>
            <a:off x="4511376" y="2392569"/>
            <a:ext cx="1957500" cy="572700"/>
          </a:xfrm>
          <a:prstGeom prst="roundRect">
            <a:avLst>
              <a:gd name="adj" fmla="val 7931"/>
            </a:avLst>
          </a:prstGeom>
          <a:solidFill>
            <a:srgbClr val="1155CC"/>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商品への興味関心度を</a:t>
            </a:r>
            <a:endParaRPr sz="1000" b="1">
              <a:solidFill>
                <a:srgbClr val="FFFFFF"/>
              </a:solidFill>
            </a:endParaRPr>
          </a:p>
          <a:p>
            <a:pPr marL="0" lvl="0" indent="0" algn="ctr" rtl="0">
              <a:spcBef>
                <a:spcPts val="0"/>
              </a:spcBef>
              <a:spcAft>
                <a:spcPts val="0"/>
              </a:spcAft>
              <a:buNone/>
            </a:pPr>
            <a:r>
              <a:rPr lang="ja" sz="1000" b="1">
                <a:solidFill>
                  <a:srgbClr val="FFFFFF"/>
                </a:solidFill>
              </a:rPr>
              <a:t>上げる</a:t>
            </a:r>
            <a:endParaRPr sz="1000" b="1">
              <a:solidFill>
                <a:srgbClr val="FFFFFF"/>
              </a:solidFill>
            </a:endParaRPr>
          </a:p>
        </p:txBody>
      </p:sp>
      <p:sp>
        <p:nvSpPr>
          <p:cNvPr id="755" name="Google Shape;755;p51"/>
          <p:cNvSpPr/>
          <p:nvPr/>
        </p:nvSpPr>
        <p:spPr>
          <a:xfrm>
            <a:off x="4966239" y="1881400"/>
            <a:ext cx="1014900" cy="268800"/>
          </a:xfrm>
          <a:prstGeom prst="stripedRightArrow">
            <a:avLst>
              <a:gd name="adj1" fmla="val 50000"/>
              <a:gd name="adj2"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1"/>
          <p:cNvSpPr/>
          <p:nvPr/>
        </p:nvSpPr>
        <p:spPr>
          <a:xfrm>
            <a:off x="5803050" y="1332544"/>
            <a:ext cx="1105200" cy="303900"/>
          </a:xfrm>
          <a:prstGeom prst="roundRect">
            <a:avLst>
              <a:gd name="adj" fmla="val 50000"/>
            </a:avLst>
          </a:prstGeom>
          <a:solidFill>
            <a:srgbClr val="1155CC"/>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a:t>
            </a:r>
            <a:endParaRPr sz="1000" b="1">
              <a:solidFill>
                <a:srgbClr val="FFFFFF"/>
              </a:solidFill>
            </a:endParaRPr>
          </a:p>
        </p:txBody>
      </p:sp>
      <p:sp>
        <p:nvSpPr>
          <p:cNvPr id="757" name="Google Shape;757;p51"/>
          <p:cNvSpPr/>
          <p:nvPr/>
        </p:nvSpPr>
        <p:spPr>
          <a:xfrm>
            <a:off x="5132850" y="2347769"/>
            <a:ext cx="763200" cy="163200"/>
          </a:xfrm>
          <a:prstGeom prst="roundRect">
            <a:avLst>
              <a:gd name="adj" fmla="val 50000"/>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58" name="Google Shape;758;p51"/>
          <p:cNvSpPr/>
          <p:nvPr/>
        </p:nvSpPr>
        <p:spPr>
          <a:xfrm>
            <a:off x="4511375" y="4235119"/>
            <a:ext cx="1957500" cy="637800"/>
          </a:xfrm>
          <a:prstGeom prst="roundRect">
            <a:avLst>
              <a:gd name="adj" fmla="val 4209"/>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セミナー参加数 例</a:t>
            </a:r>
            <a:endParaRPr sz="1000" b="1">
              <a:solidFill>
                <a:srgbClr val="FFFFFF"/>
              </a:solidFill>
            </a:endParaRPr>
          </a:p>
          <a:p>
            <a:pPr marL="0" lvl="0" indent="0" algn="ctr" rtl="0">
              <a:spcBef>
                <a:spcPts val="0"/>
              </a:spcBef>
              <a:spcAft>
                <a:spcPts val="0"/>
              </a:spcAft>
              <a:buNone/>
            </a:pPr>
            <a:r>
              <a:rPr lang="ja" sz="2400" b="1">
                <a:solidFill>
                  <a:srgbClr val="FFFFFF"/>
                </a:solidFill>
              </a:rPr>
              <a:t>10</a:t>
            </a:r>
            <a:r>
              <a:rPr lang="ja" sz="1000" b="1">
                <a:solidFill>
                  <a:srgbClr val="FFFFFF"/>
                </a:solidFill>
              </a:rPr>
              <a:t> 件</a:t>
            </a:r>
            <a:endParaRPr sz="1000" b="1">
              <a:solidFill>
                <a:srgbClr val="FFFFFF"/>
              </a:solidFill>
            </a:endParaRPr>
          </a:p>
        </p:txBody>
      </p:sp>
      <p:sp>
        <p:nvSpPr>
          <p:cNvPr id="759" name="Google Shape;759;p51"/>
          <p:cNvSpPr/>
          <p:nvPr/>
        </p:nvSpPr>
        <p:spPr>
          <a:xfrm>
            <a:off x="3663075" y="1479150"/>
            <a:ext cx="3971100" cy="2875500"/>
          </a:xfrm>
          <a:prstGeom prst="wedgeRoundRectCallout">
            <a:avLst>
              <a:gd name="adj1" fmla="val -83116"/>
              <a:gd name="adj2" fmla="val -9336"/>
              <a:gd name="adj3" fmla="val 0"/>
            </a:avLst>
          </a:prstGeom>
          <a:solidFill>
            <a:srgbClr val="FFFFFF">
              <a:alpha val="9267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1"/>
          <p:cNvSpPr txBox="1"/>
          <p:nvPr/>
        </p:nvSpPr>
        <p:spPr>
          <a:xfrm>
            <a:off x="4007250" y="1860925"/>
            <a:ext cx="3471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b="1">
                <a:solidFill>
                  <a:srgbClr val="073763"/>
                </a:solidFill>
              </a:rPr>
              <a:t>広告とは別に、流入を増やすための施策＝SEO施策を</a:t>
            </a:r>
            <a:endParaRPr sz="1000" b="1">
              <a:solidFill>
                <a:srgbClr val="073763"/>
              </a:solidFill>
            </a:endParaRPr>
          </a:p>
          <a:p>
            <a:pPr marL="0" lvl="0" indent="0" algn="l" rtl="0">
              <a:spcBef>
                <a:spcPts val="0"/>
              </a:spcBef>
              <a:spcAft>
                <a:spcPts val="0"/>
              </a:spcAft>
              <a:buNone/>
            </a:pPr>
            <a:r>
              <a:rPr lang="ja" sz="1000" b="1">
                <a:solidFill>
                  <a:srgbClr val="073763"/>
                </a:solidFill>
              </a:rPr>
              <a:t>実行する必要もある。</a:t>
            </a:r>
            <a:endParaRPr sz="1000" b="1">
              <a:solidFill>
                <a:srgbClr val="073763"/>
              </a:solidFill>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広告と共にSEO向けのブログ記事を拡充していくことで</a:t>
            </a:r>
            <a:endParaRPr sz="1000" b="1">
              <a:solidFill>
                <a:srgbClr val="073763"/>
              </a:solidFill>
            </a:endParaRPr>
          </a:p>
          <a:p>
            <a:pPr marL="0" lvl="0" indent="0" algn="l" rtl="0">
              <a:spcBef>
                <a:spcPts val="0"/>
              </a:spcBef>
              <a:spcAft>
                <a:spcPts val="0"/>
              </a:spcAft>
              <a:buNone/>
            </a:pPr>
            <a:r>
              <a:rPr lang="ja" sz="1000" b="1">
                <a:solidFill>
                  <a:srgbClr val="073763"/>
                </a:solidFill>
                <a:highlight>
                  <a:srgbClr val="FFF2CC"/>
                </a:highlight>
              </a:rPr>
              <a:t>明確層〜潜在層までの全ての属性のユーザーを</a:t>
            </a:r>
            <a:endParaRPr sz="1000" b="1">
              <a:solidFill>
                <a:srgbClr val="073763"/>
              </a:solidFill>
              <a:highlight>
                <a:srgbClr val="FFF2CC"/>
              </a:highlight>
            </a:endParaRPr>
          </a:p>
          <a:p>
            <a:pPr marL="0" lvl="0" indent="0" algn="l" rtl="0">
              <a:spcBef>
                <a:spcPts val="0"/>
              </a:spcBef>
              <a:spcAft>
                <a:spcPts val="0"/>
              </a:spcAft>
              <a:buNone/>
            </a:pPr>
            <a:r>
              <a:rPr lang="ja" sz="1000" b="1">
                <a:solidFill>
                  <a:srgbClr val="073763"/>
                </a:solidFill>
                <a:highlight>
                  <a:srgbClr val="FFF2CC"/>
                </a:highlight>
              </a:rPr>
              <a:t>サイトに導く</a:t>
            </a:r>
            <a:r>
              <a:rPr lang="ja" sz="1000" b="1">
                <a:solidFill>
                  <a:srgbClr val="073763"/>
                </a:solidFill>
              </a:rPr>
              <a:t>ことができる。</a:t>
            </a:r>
            <a:endParaRPr sz="1000" b="1">
              <a:solidFill>
                <a:srgbClr val="073763"/>
              </a:solidFill>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SEOで一度獲得した流入は、</a:t>
            </a:r>
            <a:endParaRPr sz="1000" b="1">
              <a:solidFill>
                <a:srgbClr val="073763"/>
              </a:solidFill>
            </a:endParaRPr>
          </a:p>
          <a:p>
            <a:pPr marL="0" lvl="0" indent="0" algn="l" rtl="0">
              <a:spcBef>
                <a:spcPts val="0"/>
              </a:spcBef>
              <a:spcAft>
                <a:spcPts val="0"/>
              </a:spcAft>
              <a:buNone/>
            </a:pPr>
            <a:r>
              <a:rPr lang="ja" sz="1000" b="1">
                <a:solidFill>
                  <a:srgbClr val="073763"/>
                </a:solidFill>
              </a:rPr>
              <a:t>広告の流入と異なり数が減りにくいため、</a:t>
            </a:r>
            <a:endParaRPr sz="1000" b="1">
              <a:solidFill>
                <a:srgbClr val="073763"/>
              </a:solidFill>
            </a:endParaRPr>
          </a:p>
          <a:p>
            <a:pPr marL="0" lvl="0" indent="0" algn="l" rtl="0">
              <a:spcBef>
                <a:spcPts val="0"/>
              </a:spcBef>
              <a:spcAft>
                <a:spcPts val="0"/>
              </a:spcAft>
              <a:buNone/>
            </a:pPr>
            <a:r>
              <a:rPr lang="ja" sz="1000" b="1">
                <a:solidFill>
                  <a:srgbClr val="073763"/>
                </a:solidFill>
              </a:rPr>
              <a:t>記事1つ1つが将来的な資産となる。</a:t>
            </a:r>
            <a:endParaRPr sz="1000" b="1">
              <a:solidFill>
                <a:srgbClr val="073763"/>
              </a:solidFill>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1年間で60本作成が一つの目安。</a:t>
            </a:r>
            <a:endParaRPr sz="1000" b="1">
              <a:solidFill>
                <a:srgbClr val="073763"/>
              </a:solidFill>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endParaRPr sz="1000" b="1">
              <a:solidFill>
                <a:srgbClr val="07376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solidFill>
                  <a:schemeClr val="lt1"/>
                </a:solidFill>
              </a:rPr>
              <a:t>今後の施策方針3（中長期的成果）</a:t>
            </a:r>
            <a:endParaRPr/>
          </a:p>
        </p:txBody>
      </p:sp>
      <p:pic>
        <p:nvPicPr>
          <p:cNvPr id="766" name="Google Shape;766;p52"/>
          <p:cNvPicPr preferRelativeResize="0"/>
          <p:nvPr/>
        </p:nvPicPr>
        <p:blipFill>
          <a:blip r:embed="rId3">
            <a:alphaModFix/>
          </a:blip>
          <a:stretch>
            <a:fillRect/>
          </a:stretch>
        </p:blipFill>
        <p:spPr>
          <a:xfrm>
            <a:off x="527025" y="1753346"/>
            <a:ext cx="499968" cy="479580"/>
          </a:xfrm>
          <a:prstGeom prst="rect">
            <a:avLst/>
          </a:prstGeom>
          <a:noFill/>
          <a:ln>
            <a:noFill/>
          </a:ln>
        </p:spPr>
      </p:pic>
      <p:pic>
        <p:nvPicPr>
          <p:cNvPr id="767" name="Google Shape;767;p52"/>
          <p:cNvPicPr preferRelativeResize="0"/>
          <p:nvPr/>
        </p:nvPicPr>
        <p:blipFill>
          <a:blip r:embed="rId4">
            <a:alphaModFix/>
          </a:blip>
          <a:stretch>
            <a:fillRect/>
          </a:stretch>
        </p:blipFill>
        <p:spPr>
          <a:xfrm>
            <a:off x="2635191" y="1785746"/>
            <a:ext cx="499968" cy="479580"/>
          </a:xfrm>
          <a:prstGeom prst="rect">
            <a:avLst/>
          </a:prstGeom>
          <a:noFill/>
          <a:ln>
            <a:noFill/>
          </a:ln>
        </p:spPr>
      </p:pic>
      <p:pic>
        <p:nvPicPr>
          <p:cNvPr id="768" name="Google Shape;768;p52"/>
          <p:cNvPicPr preferRelativeResize="0"/>
          <p:nvPr/>
        </p:nvPicPr>
        <p:blipFill>
          <a:blip r:embed="rId5">
            <a:alphaModFix/>
          </a:blip>
          <a:stretch>
            <a:fillRect/>
          </a:stretch>
        </p:blipFill>
        <p:spPr>
          <a:xfrm>
            <a:off x="2038254" y="1785746"/>
            <a:ext cx="499968" cy="479580"/>
          </a:xfrm>
          <a:prstGeom prst="rect">
            <a:avLst/>
          </a:prstGeom>
          <a:noFill/>
          <a:ln>
            <a:noFill/>
          </a:ln>
        </p:spPr>
      </p:pic>
      <p:pic>
        <p:nvPicPr>
          <p:cNvPr id="769" name="Google Shape;769;p52"/>
          <p:cNvPicPr preferRelativeResize="0"/>
          <p:nvPr/>
        </p:nvPicPr>
        <p:blipFill>
          <a:blip r:embed="rId6">
            <a:alphaModFix/>
          </a:blip>
          <a:stretch>
            <a:fillRect/>
          </a:stretch>
        </p:blipFill>
        <p:spPr>
          <a:xfrm>
            <a:off x="6112716" y="1785741"/>
            <a:ext cx="499968" cy="479580"/>
          </a:xfrm>
          <a:prstGeom prst="rect">
            <a:avLst/>
          </a:prstGeom>
          <a:noFill/>
          <a:ln>
            <a:noFill/>
          </a:ln>
        </p:spPr>
      </p:pic>
      <p:pic>
        <p:nvPicPr>
          <p:cNvPr id="770" name="Google Shape;770;p52"/>
          <p:cNvPicPr preferRelativeResize="0"/>
          <p:nvPr/>
        </p:nvPicPr>
        <p:blipFill>
          <a:blip r:embed="rId7">
            <a:alphaModFix/>
          </a:blip>
          <a:stretch>
            <a:fillRect/>
          </a:stretch>
        </p:blipFill>
        <p:spPr>
          <a:xfrm>
            <a:off x="4265991" y="1785741"/>
            <a:ext cx="499968" cy="479580"/>
          </a:xfrm>
          <a:prstGeom prst="rect">
            <a:avLst/>
          </a:prstGeom>
          <a:noFill/>
          <a:ln>
            <a:noFill/>
          </a:ln>
        </p:spPr>
      </p:pic>
      <p:sp>
        <p:nvSpPr>
          <p:cNvPr id="771" name="Google Shape;771;p52"/>
          <p:cNvSpPr/>
          <p:nvPr/>
        </p:nvSpPr>
        <p:spPr>
          <a:xfrm>
            <a:off x="548975"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・オンライン広告</a:t>
            </a:r>
            <a:endParaRPr sz="900">
              <a:solidFill>
                <a:srgbClr val="073763"/>
              </a:solidFill>
            </a:endParaRPr>
          </a:p>
        </p:txBody>
      </p:sp>
      <p:sp>
        <p:nvSpPr>
          <p:cNvPr id="772" name="Google Shape;772;p52"/>
          <p:cNvSpPr/>
          <p:nvPr/>
        </p:nvSpPr>
        <p:spPr>
          <a:xfrm>
            <a:off x="548974" y="3223979"/>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・コンテンツマーケティング</a:t>
            </a:r>
            <a:endParaRPr sz="900" b="1">
              <a:solidFill>
                <a:srgbClr val="073763"/>
              </a:solidFill>
              <a:latin typeface="HiraKakuPro-W3"/>
              <a:ea typeface="HiraKakuPro-W3"/>
              <a:cs typeface="HiraKakuPro-W3"/>
              <a:sym typeface="HiraKakuPro-W3"/>
            </a:endParaRPr>
          </a:p>
        </p:txBody>
      </p:sp>
      <p:pic>
        <p:nvPicPr>
          <p:cNvPr id="773" name="Google Shape;773;p52"/>
          <p:cNvPicPr preferRelativeResize="0"/>
          <p:nvPr/>
        </p:nvPicPr>
        <p:blipFill>
          <a:blip r:embed="rId8">
            <a:alphaModFix/>
          </a:blip>
          <a:stretch>
            <a:fillRect/>
          </a:stretch>
        </p:blipFill>
        <p:spPr>
          <a:xfrm>
            <a:off x="8040958" y="1757459"/>
            <a:ext cx="499968" cy="479580"/>
          </a:xfrm>
          <a:prstGeom prst="rect">
            <a:avLst/>
          </a:prstGeom>
          <a:noFill/>
          <a:ln>
            <a:noFill/>
          </a:ln>
        </p:spPr>
      </p:pic>
      <p:pic>
        <p:nvPicPr>
          <p:cNvPr id="774" name="Google Shape;774;p52"/>
          <p:cNvPicPr preferRelativeResize="0"/>
          <p:nvPr/>
        </p:nvPicPr>
        <p:blipFill>
          <a:blip r:embed="rId9">
            <a:alphaModFix/>
          </a:blip>
          <a:stretch>
            <a:fillRect/>
          </a:stretch>
        </p:blipFill>
        <p:spPr>
          <a:xfrm flipH="1">
            <a:off x="7579042" y="1754332"/>
            <a:ext cx="489600" cy="485834"/>
          </a:xfrm>
          <a:prstGeom prst="rect">
            <a:avLst/>
          </a:prstGeom>
          <a:noFill/>
          <a:ln>
            <a:noFill/>
          </a:ln>
        </p:spPr>
      </p:pic>
      <p:sp>
        <p:nvSpPr>
          <p:cNvPr id="775" name="Google Shape;775;p52"/>
          <p:cNvSpPr/>
          <p:nvPr/>
        </p:nvSpPr>
        <p:spPr>
          <a:xfrm>
            <a:off x="548975" y="956444"/>
            <a:ext cx="1957500" cy="201600"/>
          </a:xfrm>
          <a:prstGeom prst="roundRect">
            <a:avLst>
              <a:gd name="adj" fmla="val 50000"/>
            </a:avLst>
          </a:prstGeom>
          <a:no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集客</a:t>
            </a:r>
            <a:endParaRPr sz="1000" b="1">
              <a:solidFill>
                <a:srgbClr val="073763"/>
              </a:solidFill>
            </a:endParaRPr>
          </a:p>
        </p:txBody>
      </p:sp>
      <p:sp>
        <p:nvSpPr>
          <p:cNvPr id="776" name="Google Shape;776;p52"/>
          <p:cNvSpPr/>
          <p:nvPr/>
        </p:nvSpPr>
        <p:spPr>
          <a:xfrm>
            <a:off x="2530175" y="956444"/>
            <a:ext cx="1957500" cy="201600"/>
          </a:xfrm>
          <a:prstGeom prst="roundRect">
            <a:avLst>
              <a:gd name="adj" fmla="val 5000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リード獲得</a:t>
            </a:r>
            <a:endParaRPr sz="1000" b="1">
              <a:solidFill>
                <a:srgbClr val="073763"/>
              </a:solidFill>
            </a:endParaRPr>
          </a:p>
        </p:txBody>
      </p:sp>
      <p:sp>
        <p:nvSpPr>
          <p:cNvPr id="777" name="Google Shape;777;p52"/>
          <p:cNvSpPr/>
          <p:nvPr/>
        </p:nvSpPr>
        <p:spPr>
          <a:xfrm>
            <a:off x="6492575" y="956444"/>
            <a:ext cx="1957500" cy="201600"/>
          </a:xfrm>
          <a:prstGeom prst="roundRect">
            <a:avLst>
              <a:gd name="adj" fmla="val 50000"/>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クロージング</a:t>
            </a:r>
            <a:endParaRPr sz="1000" b="1">
              <a:solidFill>
                <a:srgbClr val="073763"/>
              </a:solidFill>
            </a:endParaRPr>
          </a:p>
        </p:txBody>
      </p:sp>
      <p:sp>
        <p:nvSpPr>
          <p:cNvPr id="778" name="Google Shape;778;p52"/>
          <p:cNvSpPr/>
          <p:nvPr/>
        </p:nvSpPr>
        <p:spPr>
          <a:xfrm>
            <a:off x="548974" y="345689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・オフライン活動</a:t>
            </a:r>
            <a:endParaRPr sz="900" b="1">
              <a:solidFill>
                <a:srgbClr val="073763"/>
              </a:solidFill>
              <a:latin typeface="HiraKakuPro-W3"/>
              <a:ea typeface="HiraKakuPro-W3"/>
              <a:cs typeface="HiraKakuPro-W3"/>
              <a:sym typeface="HiraKakuPro-W3"/>
            </a:endParaRPr>
          </a:p>
        </p:txBody>
      </p:sp>
      <p:sp>
        <p:nvSpPr>
          <p:cNvPr id="779" name="Google Shape;779;p52"/>
          <p:cNvSpPr/>
          <p:nvPr/>
        </p:nvSpPr>
        <p:spPr>
          <a:xfrm>
            <a:off x="548975" y="2392569"/>
            <a:ext cx="1957500" cy="572700"/>
          </a:xfrm>
          <a:prstGeom prst="roundRect">
            <a:avLst>
              <a:gd name="adj" fmla="val 7931"/>
            </a:avLst>
          </a:prstGeom>
          <a:solidFill>
            <a:srgbClr val="C9DAF8"/>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073763"/>
                </a:solidFill>
              </a:rPr>
              <a:t>顧客とのタッチポイントを</a:t>
            </a:r>
            <a:endParaRPr sz="1000" b="1">
              <a:solidFill>
                <a:srgbClr val="073763"/>
              </a:solidFill>
            </a:endParaRPr>
          </a:p>
          <a:p>
            <a:pPr marL="0" lvl="0" indent="0" algn="ctr" rtl="0">
              <a:spcBef>
                <a:spcPts val="0"/>
              </a:spcBef>
              <a:spcAft>
                <a:spcPts val="0"/>
              </a:spcAft>
              <a:buNone/>
            </a:pPr>
            <a:r>
              <a:rPr lang="ja" sz="1000" b="1">
                <a:solidFill>
                  <a:srgbClr val="073763"/>
                </a:solidFill>
              </a:rPr>
              <a:t>増やすこと</a:t>
            </a:r>
            <a:endParaRPr sz="1000" b="1">
              <a:solidFill>
                <a:srgbClr val="073763"/>
              </a:solidFill>
            </a:endParaRPr>
          </a:p>
        </p:txBody>
      </p:sp>
      <p:sp>
        <p:nvSpPr>
          <p:cNvPr id="780" name="Google Shape;780;p52"/>
          <p:cNvSpPr/>
          <p:nvPr/>
        </p:nvSpPr>
        <p:spPr>
          <a:xfrm>
            <a:off x="2530176" y="298605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・ホワイトペーパー作成</a:t>
            </a:r>
            <a:endParaRPr sz="900">
              <a:solidFill>
                <a:srgbClr val="073763"/>
              </a:solidFill>
            </a:endParaRPr>
          </a:p>
        </p:txBody>
      </p:sp>
      <p:sp>
        <p:nvSpPr>
          <p:cNvPr id="781" name="Google Shape;781;p52"/>
          <p:cNvSpPr/>
          <p:nvPr/>
        </p:nvSpPr>
        <p:spPr>
          <a:xfrm>
            <a:off x="2530175" y="321912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・導入事例作成</a:t>
            </a:r>
            <a:endParaRPr sz="900" b="1">
              <a:solidFill>
                <a:srgbClr val="073763"/>
              </a:solidFill>
              <a:latin typeface="HiraKakuPro-W3"/>
              <a:ea typeface="HiraKakuPro-W3"/>
              <a:cs typeface="HiraKakuPro-W3"/>
              <a:sym typeface="HiraKakuPro-W3"/>
            </a:endParaRPr>
          </a:p>
        </p:txBody>
      </p:sp>
      <p:sp>
        <p:nvSpPr>
          <p:cNvPr id="782" name="Google Shape;782;p52"/>
          <p:cNvSpPr/>
          <p:nvPr/>
        </p:nvSpPr>
        <p:spPr>
          <a:xfrm>
            <a:off x="2530176" y="2392569"/>
            <a:ext cx="1957500" cy="572700"/>
          </a:xfrm>
          <a:prstGeom prst="roundRect">
            <a:avLst>
              <a:gd name="adj" fmla="val 7931"/>
            </a:avLst>
          </a:prstGeom>
          <a:solidFill>
            <a:schemeClr val="accent1"/>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073763"/>
                </a:solidFill>
              </a:rPr>
              <a:t>顧客の興味関心に合わせた</a:t>
            </a:r>
            <a:endParaRPr sz="1000" b="1">
              <a:solidFill>
                <a:srgbClr val="073763"/>
              </a:solidFill>
            </a:endParaRPr>
          </a:p>
          <a:p>
            <a:pPr marL="0" lvl="0" indent="0" algn="ctr" rtl="0">
              <a:spcBef>
                <a:spcPts val="0"/>
              </a:spcBef>
              <a:spcAft>
                <a:spcPts val="0"/>
              </a:spcAft>
              <a:buNone/>
            </a:pPr>
            <a:r>
              <a:rPr lang="ja" sz="1000" b="1">
                <a:solidFill>
                  <a:srgbClr val="073763"/>
                </a:solidFill>
              </a:rPr>
              <a:t>情報提供</a:t>
            </a:r>
            <a:endParaRPr sz="1000" b="1">
              <a:solidFill>
                <a:srgbClr val="073763"/>
              </a:solidFill>
            </a:endParaRPr>
          </a:p>
        </p:txBody>
      </p:sp>
      <p:sp>
        <p:nvSpPr>
          <p:cNvPr id="783" name="Google Shape;783;p52"/>
          <p:cNvSpPr/>
          <p:nvPr/>
        </p:nvSpPr>
        <p:spPr>
          <a:xfrm>
            <a:off x="4511376" y="298119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・インサイドセールス</a:t>
            </a:r>
            <a:endParaRPr sz="900">
              <a:solidFill>
                <a:srgbClr val="073763"/>
              </a:solidFill>
            </a:endParaRPr>
          </a:p>
        </p:txBody>
      </p:sp>
      <p:sp>
        <p:nvSpPr>
          <p:cNvPr id="784" name="Google Shape;784;p52"/>
          <p:cNvSpPr/>
          <p:nvPr/>
        </p:nvSpPr>
        <p:spPr>
          <a:xfrm>
            <a:off x="4511375" y="319966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・メールマガジン</a:t>
            </a:r>
            <a:endParaRPr sz="900" b="1">
              <a:solidFill>
                <a:srgbClr val="073763"/>
              </a:solidFill>
              <a:latin typeface="HiraKakuPro-W3"/>
              <a:ea typeface="HiraKakuPro-W3"/>
              <a:cs typeface="HiraKakuPro-W3"/>
              <a:sym typeface="HiraKakuPro-W3"/>
            </a:endParaRPr>
          </a:p>
        </p:txBody>
      </p:sp>
      <p:sp>
        <p:nvSpPr>
          <p:cNvPr id="785" name="Google Shape;785;p52"/>
          <p:cNvSpPr/>
          <p:nvPr/>
        </p:nvSpPr>
        <p:spPr>
          <a:xfrm>
            <a:off x="6492576"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・フィールドセールス</a:t>
            </a:r>
            <a:endParaRPr sz="900">
              <a:solidFill>
                <a:srgbClr val="434343"/>
              </a:solidFill>
            </a:endParaRPr>
          </a:p>
        </p:txBody>
      </p:sp>
      <p:sp>
        <p:nvSpPr>
          <p:cNvPr id="786" name="Google Shape;786;p52"/>
          <p:cNvSpPr/>
          <p:nvPr/>
        </p:nvSpPr>
        <p:spPr>
          <a:xfrm>
            <a:off x="6492576" y="2392569"/>
            <a:ext cx="1957500" cy="572700"/>
          </a:xfrm>
          <a:prstGeom prst="roundRect">
            <a:avLst>
              <a:gd name="adj" fmla="val 7931"/>
            </a:avLst>
          </a:prstGeom>
          <a:solidFill>
            <a:srgbClr val="073763"/>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対面で顧客の問題解決を</a:t>
            </a:r>
            <a:endParaRPr sz="1000" b="1">
              <a:solidFill>
                <a:srgbClr val="FFFFFF"/>
              </a:solidFill>
            </a:endParaRPr>
          </a:p>
          <a:p>
            <a:pPr marL="0" lvl="0" indent="0" algn="ctr" rtl="0">
              <a:spcBef>
                <a:spcPts val="0"/>
              </a:spcBef>
              <a:spcAft>
                <a:spcPts val="0"/>
              </a:spcAft>
              <a:buNone/>
            </a:pPr>
            <a:r>
              <a:rPr lang="ja" sz="1000" b="1">
                <a:solidFill>
                  <a:srgbClr val="FFFFFF"/>
                </a:solidFill>
              </a:rPr>
              <a:t>ご提案</a:t>
            </a:r>
            <a:endParaRPr sz="1000" b="1">
              <a:solidFill>
                <a:srgbClr val="FFFFFF"/>
              </a:solidFill>
            </a:endParaRPr>
          </a:p>
        </p:txBody>
      </p:sp>
      <p:sp>
        <p:nvSpPr>
          <p:cNvPr id="787" name="Google Shape;787;p52"/>
          <p:cNvSpPr/>
          <p:nvPr/>
        </p:nvSpPr>
        <p:spPr>
          <a:xfrm>
            <a:off x="1037248" y="1881394"/>
            <a:ext cx="870900" cy="268800"/>
          </a:xfrm>
          <a:prstGeom prst="stripedRightArrow">
            <a:avLst>
              <a:gd name="adj1" fmla="val 50000"/>
              <a:gd name="adj2"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2"/>
          <p:cNvSpPr/>
          <p:nvPr/>
        </p:nvSpPr>
        <p:spPr>
          <a:xfrm>
            <a:off x="3232850" y="1881400"/>
            <a:ext cx="933300" cy="268800"/>
          </a:xfrm>
          <a:prstGeom prst="striped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2"/>
          <p:cNvSpPr/>
          <p:nvPr/>
        </p:nvSpPr>
        <p:spPr>
          <a:xfrm>
            <a:off x="6794900" y="1881394"/>
            <a:ext cx="763200" cy="268800"/>
          </a:xfrm>
          <a:prstGeom prst="stripedRightArrow">
            <a:avLst>
              <a:gd name="adj1" fmla="val 50000"/>
              <a:gd name="adj2"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2"/>
          <p:cNvSpPr/>
          <p:nvPr/>
        </p:nvSpPr>
        <p:spPr>
          <a:xfrm>
            <a:off x="332250" y="1332544"/>
            <a:ext cx="896700" cy="3039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ユーザー</a:t>
            </a:r>
            <a:endParaRPr b="1">
              <a:solidFill>
                <a:srgbClr val="073763"/>
              </a:solidFill>
            </a:endParaRPr>
          </a:p>
        </p:txBody>
      </p:sp>
      <p:sp>
        <p:nvSpPr>
          <p:cNvPr id="791" name="Google Shape;791;p52"/>
          <p:cNvSpPr/>
          <p:nvPr/>
        </p:nvSpPr>
        <p:spPr>
          <a:xfrm>
            <a:off x="1896953" y="1332544"/>
            <a:ext cx="1300500" cy="303900"/>
          </a:xfrm>
          <a:prstGeom prst="roundRect">
            <a:avLst>
              <a:gd name="adj" fmla="val 50000"/>
            </a:avLst>
          </a:prstGeom>
          <a:solidFill>
            <a:srgbClr val="C9DAF8"/>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サイト訪問</a:t>
            </a:r>
            <a:endParaRPr sz="1000" b="1">
              <a:solidFill>
                <a:srgbClr val="073763"/>
              </a:solidFill>
            </a:endParaRPr>
          </a:p>
        </p:txBody>
      </p:sp>
      <p:sp>
        <p:nvSpPr>
          <p:cNvPr id="792" name="Google Shape;792;p52"/>
          <p:cNvSpPr/>
          <p:nvPr/>
        </p:nvSpPr>
        <p:spPr>
          <a:xfrm>
            <a:off x="3793050" y="1332544"/>
            <a:ext cx="1400400" cy="303900"/>
          </a:xfrm>
          <a:prstGeom prst="roundRect">
            <a:avLst>
              <a:gd name="adj" fmla="val 500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資料ダウンロード</a:t>
            </a:r>
            <a:endParaRPr sz="1000" b="1">
              <a:solidFill>
                <a:srgbClr val="FFFFFF"/>
              </a:solidFill>
            </a:endParaRPr>
          </a:p>
        </p:txBody>
      </p:sp>
      <p:sp>
        <p:nvSpPr>
          <p:cNvPr id="793" name="Google Shape;793;p52"/>
          <p:cNvSpPr/>
          <p:nvPr/>
        </p:nvSpPr>
        <p:spPr>
          <a:xfrm>
            <a:off x="7624050" y="1332544"/>
            <a:ext cx="808200" cy="303900"/>
          </a:xfrm>
          <a:prstGeom prst="roundRect">
            <a:avLst>
              <a:gd name="adj" fmla="val 50000"/>
            </a:avLst>
          </a:prstGeom>
          <a:solidFill>
            <a:srgbClr val="1C4587"/>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商談</a:t>
            </a:r>
            <a:endParaRPr sz="1000" b="1">
              <a:solidFill>
                <a:srgbClr val="FFFFFF"/>
              </a:solidFill>
            </a:endParaRPr>
          </a:p>
        </p:txBody>
      </p:sp>
      <p:sp>
        <p:nvSpPr>
          <p:cNvPr id="794" name="Google Shape;794;p52"/>
          <p:cNvSpPr/>
          <p:nvPr/>
        </p:nvSpPr>
        <p:spPr>
          <a:xfrm>
            <a:off x="1170450" y="2347769"/>
            <a:ext cx="763200" cy="163200"/>
          </a:xfrm>
          <a:prstGeom prst="roundRect">
            <a:avLst>
              <a:gd name="adj" fmla="val 50000"/>
            </a:avLst>
          </a:prstGeom>
          <a:solidFill>
            <a:srgbClr val="FFFFFF"/>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Point</a:t>
            </a:r>
            <a:endParaRPr sz="900" b="1">
              <a:solidFill>
                <a:srgbClr val="073763"/>
              </a:solidFill>
            </a:endParaRPr>
          </a:p>
        </p:txBody>
      </p:sp>
      <p:sp>
        <p:nvSpPr>
          <p:cNvPr id="795" name="Google Shape;795;p52"/>
          <p:cNvSpPr/>
          <p:nvPr/>
        </p:nvSpPr>
        <p:spPr>
          <a:xfrm>
            <a:off x="3151650" y="2347769"/>
            <a:ext cx="763200" cy="163200"/>
          </a:xfrm>
          <a:prstGeom prst="roundRect">
            <a:avLst>
              <a:gd name="adj" fmla="val 50000"/>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Point</a:t>
            </a:r>
            <a:endParaRPr sz="900" b="1">
              <a:solidFill>
                <a:srgbClr val="073763"/>
              </a:solidFill>
            </a:endParaRPr>
          </a:p>
        </p:txBody>
      </p:sp>
      <p:sp>
        <p:nvSpPr>
          <p:cNvPr id="796" name="Google Shape;796;p52"/>
          <p:cNvSpPr/>
          <p:nvPr/>
        </p:nvSpPr>
        <p:spPr>
          <a:xfrm>
            <a:off x="7114050" y="2347769"/>
            <a:ext cx="763200" cy="163200"/>
          </a:xfrm>
          <a:prstGeom prst="roundRect">
            <a:avLst>
              <a:gd name="adj" fmla="val 50000"/>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797" name="Google Shape;797;p52"/>
          <p:cNvSpPr/>
          <p:nvPr/>
        </p:nvSpPr>
        <p:spPr>
          <a:xfrm>
            <a:off x="2535041" y="3457054"/>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・サイト内改善</a:t>
            </a:r>
            <a:endParaRPr sz="900" b="1">
              <a:solidFill>
                <a:srgbClr val="073763"/>
              </a:solidFill>
              <a:latin typeface="HiraKakuPro-W3"/>
              <a:ea typeface="HiraKakuPro-W3"/>
              <a:cs typeface="HiraKakuPro-W3"/>
              <a:sym typeface="HiraKakuPro-W3"/>
            </a:endParaRPr>
          </a:p>
        </p:txBody>
      </p:sp>
      <p:sp>
        <p:nvSpPr>
          <p:cNvPr id="798" name="Google Shape;798;p52"/>
          <p:cNvSpPr/>
          <p:nvPr/>
        </p:nvSpPr>
        <p:spPr>
          <a:xfrm>
            <a:off x="4512775" y="342464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073763"/>
                </a:solidFill>
                <a:latin typeface="HiraKakuPro-W3"/>
                <a:ea typeface="HiraKakuPro-W3"/>
                <a:cs typeface="HiraKakuPro-W3"/>
                <a:sym typeface="HiraKakuPro-W3"/>
              </a:rPr>
              <a:t>・ステップメール</a:t>
            </a:r>
            <a:endParaRPr sz="900" b="1">
              <a:solidFill>
                <a:srgbClr val="073763"/>
              </a:solidFill>
              <a:latin typeface="HiraKakuPro-W3"/>
              <a:ea typeface="HiraKakuPro-W3"/>
              <a:cs typeface="HiraKakuPro-W3"/>
              <a:sym typeface="HiraKakuPro-W3"/>
            </a:endParaRPr>
          </a:p>
        </p:txBody>
      </p:sp>
      <p:sp>
        <p:nvSpPr>
          <p:cNvPr id="799" name="Google Shape;799;p52"/>
          <p:cNvSpPr/>
          <p:nvPr/>
        </p:nvSpPr>
        <p:spPr>
          <a:xfrm>
            <a:off x="6486233" y="320859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・マーケ-セールス連携</a:t>
            </a:r>
            <a:endParaRPr sz="900" b="1">
              <a:solidFill>
                <a:srgbClr val="434343"/>
              </a:solidFill>
              <a:latin typeface="HiraKakuPro-W3"/>
              <a:ea typeface="HiraKakuPro-W3"/>
              <a:cs typeface="HiraKakuPro-W3"/>
              <a:sym typeface="HiraKakuPro-W3"/>
            </a:endParaRPr>
          </a:p>
        </p:txBody>
      </p:sp>
      <p:sp>
        <p:nvSpPr>
          <p:cNvPr id="800" name="Google Shape;800;p52"/>
          <p:cNvSpPr/>
          <p:nvPr/>
        </p:nvSpPr>
        <p:spPr>
          <a:xfrm>
            <a:off x="548975" y="3781725"/>
            <a:ext cx="1957500" cy="1091400"/>
          </a:xfrm>
          <a:prstGeom prst="roundRect">
            <a:avLst>
              <a:gd name="adj" fmla="val 2003"/>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訪問数 例</a:t>
            </a:r>
            <a:endParaRPr sz="1000" b="1">
              <a:solidFill>
                <a:srgbClr val="073763"/>
              </a:solidFill>
            </a:endParaRPr>
          </a:p>
          <a:p>
            <a:pPr marL="0" lvl="0" indent="0" algn="ctr" rtl="0">
              <a:spcBef>
                <a:spcPts val="0"/>
              </a:spcBef>
              <a:spcAft>
                <a:spcPts val="0"/>
              </a:spcAft>
              <a:buNone/>
            </a:pPr>
            <a:endParaRPr sz="1000" b="1">
              <a:solidFill>
                <a:srgbClr val="073763"/>
              </a:solidFill>
            </a:endParaRPr>
          </a:p>
          <a:p>
            <a:pPr marL="0" lvl="0" indent="0" algn="ctr" rtl="0">
              <a:spcBef>
                <a:spcPts val="0"/>
              </a:spcBef>
              <a:spcAft>
                <a:spcPts val="0"/>
              </a:spcAft>
              <a:buNone/>
            </a:pPr>
            <a:r>
              <a:rPr lang="ja" sz="2400" b="1">
                <a:solidFill>
                  <a:srgbClr val="073763"/>
                </a:solidFill>
              </a:rPr>
              <a:t>10,000</a:t>
            </a:r>
            <a:r>
              <a:rPr lang="ja" sz="1000" b="1">
                <a:solidFill>
                  <a:srgbClr val="073763"/>
                </a:solidFill>
              </a:rPr>
              <a:t> セッション</a:t>
            </a:r>
            <a:endParaRPr sz="1000" b="1">
              <a:solidFill>
                <a:srgbClr val="073763"/>
              </a:solidFill>
            </a:endParaRPr>
          </a:p>
        </p:txBody>
      </p:sp>
      <p:sp>
        <p:nvSpPr>
          <p:cNvPr id="801" name="Google Shape;801;p52"/>
          <p:cNvSpPr/>
          <p:nvPr/>
        </p:nvSpPr>
        <p:spPr>
          <a:xfrm>
            <a:off x="2530175" y="4069719"/>
            <a:ext cx="1957500" cy="803700"/>
          </a:xfrm>
          <a:prstGeom prst="roundRect">
            <a:avLst>
              <a:gd name="adj" fmla="val 372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リード獲得数 例</a:t>
            </a:r>
            <a:endParaRPr sz="1000" b="1">
              <a:solidFill>
                <a:srgbClr val="073763"/>
              </a:solidFill>
            </a:endParaRPr>
          </a:p>
          <a:p>
            <a:pPr marL="0" lvl="0" indent="0" algn="ctr" rtl="0">
              <a:spcBef>
                <a:spcPts val="0"/>
              </a:spcBef>
              <a:spcAft>
                <a:spcPts val="0"/>
              </a:spcAft>
              <a:buNone/>
            </a:pPr>
            <a:endParaRPr sz="1000" b="1">
              <a:solidFill>
                <a:srgbClr val="073763"/>
              </a:solidFill>
            </a:endParaRPr>
          </a:p>
          <a:p>
            <a:pPr marL="0" lvl="0" indent="0" algn="ctr" rtl="0">
              <a:spcBef>
                <a:spcPts val="0"/>
              </a:spcBef>
              <a:spcAft>
                <a:spcPts val="0"/>
              </a:spcAft>
              <a:buNone/>
            </a:pPr>
            <a:r>
              <a:rPr lang="ja" sz="2400" b="1">
                <a:solidFill>
                  <a:srgbClr val="073763"/>
                </a:solidFill>
              </a:rPr>
              <a:t>50</a:t>
            </a:r>
            <a:r>
              <a:rPr lang="ja" sz="1000" b="1">
                <a:solidFill>
                  <a:srgbClr val="073763"/>
                </a:solidFill>
              </a:rPr>
              <a:t>件</a:t>
            </a:r>
            <a:endParaRPr sz="1000" b="1">
              <a:solidFill>
                <a:srgbClr val="073763"/>
              </a:solidFill>
            </a:endParaRPr>
          </a:p>
        </p:txBody>
      </p:sp>
      <p:sp>
        <p:nvSpPr>
          <p:cNvPr id="802" name="Google Shape;802;p52"/>
          <p:cNvSpPr/>
          <p:nvPr/>
        </p:nvSpPr>
        <p:spPr>
          <a:xfrm>
            <a:off x="6492575" y="4323869"/>
            <a:ext cx="1957500" cy="549300"/>
          </a:xfrm>
          <a:prstGeom prst="roundRect">
            <a:avLst>
              <a:gd name="adj" fmla="val 7931"/>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商談数 例</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2400" b="1">
                <a:solidFill>
                  <a:srgbClr val="FFFFFF"/>
                </a:solidFill>
              </a:rPr>
              <a:t>7</a:t>
            </a:r>
            <a:r>
              <a:rPr lang="ja" sz="1000" b="1">
                <a:solidFill>
                  <a:srgbClr val="FFFFFF"/>
                </a:solidFill>
              </a:rPr>
              <a:t> 件</a:t>
            </a:r>
            <a:endParaRPr sz="1000" b="1">
              <a:solidFill>
                <a:srgbClr val="FFFFFF"/>
              </a:solidFill>
            </a:endParaRPr>
          </a:p>
        </p:txBody>
      </p:sp>
      <p:sp>
        <p:nvSpPr>
          <p:cNvPr id="803" name="Google Shape;803;p52"/>
          <p:cNvSpPr/>
          <p:nvPr/>
        </p:nvSpPr>
        <p:spPr>
          <a:xfrm>
            <a:off x="4511375" y="956444"/>
            <a:ext cx="1957500" cy="201600"/>
          </a:xfrm>
          <a:prstGeom prst="roundRect">
            <a:avLst>
              <a:gd name="adj" fmla="val 50000"/>
            </a:avLst>
          </a:prstGeom>
          <a:no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リード育成</a:t>
            </a:r>
            <a:endParaRPr sz="1000" b="1">
              <a:solidFill>
                <a:srgbClr val="073763"/>
              </a:solidFill>
            </a:endParaRPr>
          </a:p>
        </p:txBody>
      </p:sp>
      <p:sp>
        <p:nvSpPr>
          <p:cNvPr id="804" name="Google Shape;804;p52"/>
          <p:cNvSpPr/>
          <p:nvPr/>
        </p:nvSpPr>
        <p:spPr>
          <a:xfrm>
            <a:off x="4511376" y="2392569"/>
            <a:ext cx="1957500" cy="572700"/>
          </a:xfrm>
          <a:prstGeom prst="roundRect">
            <a:avLst>
              <a:gd name="adj" fmla="val 7931"/>
            </a:avLst>
          </a:prstGeom>
          <a:solidFill>
            <a:srgbClr val="1155CC"/>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商品への興味関心度を</a:t>
            </a:r>
            <a:endParaRPr sz="1000" b="1">
              <a:solidFill>
                <a:srgbClr val="FFFFFF"/>
              </a:solidFill>
            </a:endParaRPr>
          </a:p>
          <a:p>
            <a:pPr marL="0" lvl="0" indent="0" algn="ctr" rtl="0">
              <a:spcBef>
                <a:spcPts val="0"/>
              </a:spcBef>
              <a:spcAft>
                <a:spcPts val="0"/>
              </a:spcAft>
              <a:buNone/>
            </a:pPr>
            <a:r>
              <a:rPr lang="ja" sz="1000" b="1">
                <a:solidFill>
                  <a:srgbClr val="FFFFFF"/>
                </a:solidFill>
              </a:rPr>
              <a:t>上げる</a:t>
            </a:r>
            <a:endParaRPr sz="1000" b="1">
              <a:solidFill>
                <a:srgbClr val="FFFFFF"/>
              </a:solidFill>
            </a:endParaRPr>
          </a:p>
        </p:txBody>
      </p:sp>
      <p:sp>
        <p:nvSpPr>
          <p:cNvPr id="805" name="Google Shape;805;p52"/>
          <p:cNvSpPr/>
          <p:nvPr/>
        </p:nvSpPr>
        <p:spPr>
          <a:xfrm>
            <a:off x="4966239" y="1881400"/>
            <a:ext cx="1014900" cy="268800"/>
          </a:xfrm>
          <a:prstGeom prst="stripedRightArrow">
            <a:avLst>
              <a:gd name="adj1" fmla="val 50000"/>
              <a:gd name="adj2"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2"/>
          <p:cNvSpPr/>
          <p:nvPr/>
        </p:nvSpPr>
        <p:spPr>
          <a:xfrm>
            <a:off x="5803050" y="1332544"/>
            <a:ext cx="1105200" cy="303900"/>
          </a:xfrm>
          <a:prstGeom prst="roundRect">
            <a:avLst>
              <a:gd name="adj" fmla="val 50000"/>
            </a:avLst>
          </a:prstGeom>
          <a:solidFill>
            <a:srgbClr val="1155CC"/>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a:t>
            </a:r>
            <a:endParaRPr sz="1000" b="1">
              <a:solidFill>
                <a:srgbClr val="FFFFFF"/>
              </a:solidFill>
            </a:endParaRPr>
          </a:p>
        </p:txBody>
      </p:sp>
      <p:sp>
        <p:nvSpPr>
          <p:cNvPr id="807" name="Google Shape;807;p52"/>
          <p:cNvSpPr/>
          <p:nvPr/>
        </p:nvSpPr>
        <p:spPr>
          <a:xfrm>
            <a:off x="5132850" y="2347769"/>
            <a:ext cx="763200" cy="163200"/>
          </a:xfrm>
          <a:prstGeom prst="roundRect">
            <a:avLst>
              <a:gd name="adj" fmla="val 50000"/>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808" name="Google Shape;808;p52"/>
          <p:cNvSpPr/>
          <p:nvPr/>
        </p:nvSpPr>
        <p:spPr>
          <a:xfrm>
            <a:off x="4511375" y="4235119"/>
            <a:ext cx="1957500" cy="637800"/>
          </a:xfrm>
          <a:prstGeom prst="roundRect">
            <a:avLst>
              <a:gd name="adj" fmla="val 4209"/>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セミナー参加数 例</a:t>
            </a:r>
            <a:endParaRPr sz="1000" b="1">
              <a:solidFill>
                <a:srgbClr val="FFFFFF"/>
              </a:solidFill>
            </a:endParaRPr>
          </a:p>
          <a:p>
            <a:pPr marL="0" lvl="0" indent="0" algn="ctr" rtl="0">
              <a:spcBef>
                <a:spcPts val="0"/>
              </a:spcBef>
              <a:spcAft>
                <a:spcPts val="0"/>
              </a:spcAft>
              <a:buNone/>
            </a:pPr>
            <a:r>
              <a:rPr lang="ja" sz="2400" b="1">
                <a:solidFill>
                  <a:srgbClr val="FFFFFF"/>
                </a:solidFill>
              </a:rPr>
              <a:t>10</a:t>
            </a:r>
            <a:r>
              <a:rPr lang="ja" sz="1000" b="1">
                <a:solidFill>
                  <a:srgbClr val="FFFFFF"/>
                </a:solidFill>
              </a:rPr>
              <a:t> 件</a:t>
            </a:r>
            <a:endParaRPr sz="1000" b="1">
              <a:solidFill>
                <a:srgbClr val="FFFFFF"/>
              </a:solidFill>
            </a:endParaRPr>
          </a:p>
        </p:txBody>
      </p:sp>
      <p:sp>
        <p:nvSpPr>
          <p:cNvPr id="809" name="Google Shape;809;p52"/>
          <p:cNvSpPr/>
          <p:nvPr/>
        </p:nvSpPr>
        <p:spPr>
          <a:xfrm>
            <a:off x="5082125" y="1060225"/>
            <a:ext cx="3702600" cy="2751600"/>
          </a:xfrm>
          <a:prstGeom prst="wedgeRoundRectCallout">
            <a:avLst>
              <a:gd name="adj1" fmla="val -72717"/>
              <a:gd name="adj2" fmla="val -760"/>
              <a:gd name="adj3" fmla="val 0"/>
            </a:avLst>
          </a:prstGeom>
          <a:solidFill>
            <a:srgbClr val="FFFFFF">
              <a:alpha val="9215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2"/>
          <p:cNvSpPr txBox="1"/>
          <p:nvPr/>
        </p:nvSpPr>
        <p:spPr>
          <a:xfrm>
            <a:off x="5226450" y="1403725"/>
            <a:ext cx="3471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b="1">
                <a:solidFill>
                  <a:srgbClr val="073763"/>
                </a:solidFill>
                <a:highlight>
                  <a:srgbClr val="FFF2CC"/>
                </a:highlight>
              </a:rPr>
              <a:t>・潜在層向けのCVポイントでCVリードの関心度を上げる</a:t>
            </a:r>
            <a:endParaRPr sz="1000" b="1">
              <a:solidFill>
                <a:srgbClr val="073763"/>
              </a:solidFill>
              <a:highlight>
                <a:srgbClr val="FFF2CC"/>
              </a:highlight>
            </a:endParaRPr>
          </a:p>
          <a:p>
            <a:pPr marL="0" lvl="0" indent="0" algn="l" rtl="0">
              <a:spcBef>
                <a:spcPts val="0"/>
              </a:spcBef>
              <a:spcAft>
                <a:spcPts val="0"/>
              </a:spcAft>
              <a:buNone/>
            </a:pPr>
            <a:r>
              <a:rPr lang="ja" sz="1000" b="1">
                <a:solidFill>
                  <a:srgbClr val="073763"/>
                </a:solidFill>
                <a:highlight>
                  <a:srgbClr val="FFF2CC"/>
                </a:highlight>
              </a:rPr>
              <a:t>・商談数と商談率を上げる</a:t>
            </a:r>
            <a:endParaRPr sz="1000" b="1">
              <a:solidFill>
                <a:srgbClr val="073763"/>
              </a:solidFill>
              <a:highlight>
                <a:srgbClr val="FFF2CC"/>
              </a:highlight>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これらの課題を解決すべく、記事と併行して</a:t>
            </a:r>
            <a:endParaRPr sz="1000" b="1">
              <a:solidFill>
                <a:srgbClr val="073763"/>
              </a:solidFill>
            </a:endParaRPr>
          </a:p>
          <a:p>
            <a:pPr marL="0" lvl="0" indent="0" algn="l" rtl="0">
              <a:spcBef>
                <a:spcPts val="0"/>
              </a:spcBef>
              <a:spcAft>
                <a:spcPts val="0"/>
              </a:spcAft>
              <a:buNone/>
            </a:pPr>
            <a:r>
              <a:rPr lang="ja" sz="1000" b="1">
                <a:solidFill>
                  <a:srgbClr val="073763"/>
                </a:solidFill>
              </a:rPr>
              <a:t>ライトCV獲得、リード育成強化を行う。</a:t>
            </a:r>
            <a:endParaRPr sz="1000" b="1">
              <a:solidFill>
                <a:srgbClr val="073763"/>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None/>
            </a:pPr>
            <a:r>
              <a:rPr lang="ja" sz="1000" b="1">
                <a:solidFill>
                  <a:srgbClr val="073763"/>
                </a:solidFill>
              </a:rPr>
              <a:t>リソースがない場合：常駐できる人材を探す</a:t>
            </a:r>
            <a:endParaRPr sz="1000" b="1">
              <a:solidFill>
                <a:srgbClr val="073763"/>
              </a:solidFill>
            </a:endParaRPr>
          </a:p>
          <a:p>
            <a:pPr marL="0" lvl="0" indent="0" algn="l" rtl="0">
              <a:spcBef>
                <a:spcPts val="0"/>
              </a:spcBef>
              <a:spcAft>
                <a:spcPts val="0"/>
              </a:spcAft>
              <a:buNone/>
            </a:pPr>
            <a:r>
              <a:rPr lang="ja" sz="1000" b="1">
                <a:solidFill>
                  <a:srgbClr val="073763"/>
                </a:solidFill>
              </a:rPr>
              <a:t>リソースはあるが成果が出ていない場合：</a:t>
            </a:r>
            <a:endParaRPr sz="1000" b="1">
              <a:solidFill>
                <a:srgbClr val="073763"/>
              </a:solidFill>
            </a:endParaRPr>
          </a:p>
          <a:p>
            <a:pPr marL="0" lvl="0" indent="0" algn="l" rtl="0">
              <a:spcBef>
                <a:spcPts val="0"/>
              </a:spcBef>
              <a:spcAft>
                <a:spcPts val="0"/>
              </a:spcAft>
              <a:buNone/>
            </a:pPr>
            <a:r>
              <a:rPr lang="ja" sz="1000" b="1">
                <a:solidFill>
                  <a:srgbClr val="073763"/>
                </a:solidFill>
              </a:rPr>
              <a:t>今の体制やKPI、対応フローなどの見直しも必要になる。</a:t>
            </a:r>
            <a:endParaRPr sz="1000" b="1">
              <a:solidFill>
                <a:srgbClr val="073763"/>
              </a:solidFill>
            </a:endParaRPr>
          </a:p>
          <a:p>
            <a:pPr marL="0" lvl="0" indent="0" algn="l" rtl="0">
              <a:spcBef>
                <a:spcPts val="0"/>
              </a:spcBef>
              <a:spcAft>
                <a:spcPts val="0"/>
              </a:spcAft>
              <a:buNone/>
            </a:pPr>
            <a:endParaRPr sz="1000" b="1">
              <a:solidFill>
                <a:srgbClr val="073763"/>
              </a:solidFill>
            </a:endParaRPr>
          </a:p>
          <a:p>
            <a:pPr marL="0" lvl="0" indent="0" algn="l" rtl="0">
              <a:spcBef>
                <a:spcPts val="0"/>
              </a:spcBef>
              <a:spcAft>
                <a:spcPts val="0"/>
              </a:spcAft>
              <a:buNone/>
            </a:pPr>
            <a:r>
              <a:rPr lang="ja" sz="1000" b="1">
                <a:solidFill>
                  <a:srgbClr val="073763"/>
                </a:solidFill>
              </a:rPr>
              <a:t>足りないリソースに対して、</a:t>
            </a:r>
            <a:endParaRPr sz="1000" b="1">
              <a:solidFill>
                <a:srgbClr val="073763"/>
              </a:solidFill>
            </a:endParaRPr>
          </a:p>
          <a:p>
            <a:pPr marL="0" lvl="0" indent="0" algn="l" rtl="0">
              <a:spcBef>
                <a:spcPts val="0"/>
              </a:spcBef>
              <a:spcAft>
                <a:spcPts val="0"/>
              </a:spcAft>
              <a:buNone/>
            </a:pPr>
            <a:r>
              <a:rPr lang="ja" sz="1000" b="1">
                <a:solidFill>
                  <a:srgbClr val="073763"/>
                </a:solidFill>
              </a:rPr>
              <a:t>どこをアウトソースして負担を減らしていくか、</a:t>
            </a:r>
            <a:endParaRPr sz="1000" b="1">
              <a:solidFill>
                <a:srgbClr val="073763"/>
              </a:solidFill>
            </a:endParaRPr>
          </a:p>
          <a:p>
            <a:pPr marL="0" lvl="0" indent="0" algn="l" rtl="0">
              <a:spcBef>
                <a:spcPts val="0"/>
              </a:spcBef>
              <a:spcAft>
                <a:spcPts val="0"/>
              </a:spcAft>
              <a:buNone/>
            </a:pPr>
            <a:r>
              <a:rPr lang="ja" sz="1000" b="1">
                <a:solidFill>
                  <a:srgbClr val="073763"/>
                </a:solidFill>
              </a:rPr>
              <a:t>自分達でやる場合にノウハウがあるか、</a:t>
            </a:r>
            <a:endParaRPr sz="1000" b="1">
              <a:solidFill>
                <a:srgbClr val="073763"/>
              </a:solidFill>
            </a:endParaRPr>
          </a:p>
          <a:p>
            <a:pPr marL="0" lvl="0" indent="0" algn="l" rtl="0">
              <a:spcBef>
                <a:spcPts val="0"/>
              </a:spcBef>
              <a:spcAft>
                <a:spcPts val="0"/>
              </a:spcAft>
              <a:buNone/>
            </a:pPr>
            <a:r>
              <a:rPr lang="ja" sz="1000" b="1">
                <a:solidFill>
                  <a:srgbClr val="073763"/>
                </a:solidFill>
              </a:rPr>
              <a:t>それらの観点から優先順位を決める。</a:t>
            </a:r>
            <a:endParaRPr sz="1000" b="1">
              <a:solidFill>
                <a:srgbClr val="073763"/>
              </a:solidFill>
            </a:endParaRPr>
          </a:p>
        </p:txBody>
      </p:sp>
      <p:sp>
        <p:nvSpPr>
          <p:cNvPr id="811" name="Google Shape;811;p52"/>
          <p:cNvSpPr txBox="1">
            <a:spLocks noGrp="1"/>
          </p:cNvSpPr>
          <p:nvPr>
            <p:ph type="title"/>
          </p:nvPr>
        </p:nvSpPr>
        <p:spPr>
          <a:xfrm>
            <a:off x="311700" y="445025"/>
            <a:ext cx="7653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今後の施策方針3（中長期的成果）</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重点ゴールが整っている状態と現状比較</a:t>
            </a:r>
            <a:endParaRPr/>
          </a:p>
        </p:txBody>
      </p:sp>
      <p:sp>
        <p:nvSpPr>
          <p:cNvPr id="817" name="Google Shape;817;p53"/>
          <p:cNvSpPr/>
          <p:nvPr/>
        </p:nvSpPr>
        <p:spPr>
          <a:xfrm>
            <a:off x="339650" y="3757525"/>
            <a:ext cx="681900" cy="1360800"/>
          </a:xfrm>
          <a:prstGeom prst="rect">
            <a:avLst/>
          </a:prstGeom>
          <a:solidFill>
            <a:srgbClr val="EAF0F5"/>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300" b="1">
                <a:solidFill>
                  <a:srgbClr val="6D9EEB"/>
                </a:solidFill>
              </a:rPr>
              <a:t>Tobe</a:t>
            </a:r>
            <a:endParaRPr sz="1300" b="1">
              <a:solidFill>
                <a:srgbClr val="6D9EEB"/>
              </a:solidFill>
            </a:endParaRPr>
          </a:p>
        </p:txBody>
      </p:sp>
      <p:cxnSp>
        <p:nvCxnSpPr>
          <p:cNvPr id="818" name="Google Shape;818;p53"/>
          <p:cNvCxnSpPr/>
          <p:nvPr/>
        </p:nvCxnSpPr>
        <p:spPr>
          <a:xfrm rot="10800000" flipH="1">
            <a:off x="1013075" y="3712150"/>
            <a:ext cx="7953900" cy="29100"/>
          </a:xfrm>
          <a:prstGeom prst="straightConnector1">
            <a:avLst/>
          </a:prstGeom>
          <a:noFill/>
          <a:ln w="9525" cap="flat" cmpd="sng">
            <a:solidFill>
              <a:srgbClr val="C9DAF8"/>
            </a:solidFill>
            <a:prstDash val="solid"/>
            <a:round/>
            <a:headEnd type="none" w="med" len="med"/>
            <a:tailEnd type="none" w="med" len="med"/>
          </a:ln>
        </p:spPr>
      </p:cxnSp>
      <p:cxnSp>
        <p:nvCxnSpPr>
          <p:cNvPr id="819" name="Google Shape;819;p53"/>
          <p:cNvCxnSpPr/>
          <p:nvPr/>
        </p:nvCxnSpPr>
        <p:spPr>
          <a:xfrm>
            <a:off x="2380085" y="3757328"/>
            <a:ext cx="13200" cy="1461900"/>
          </a:xfrm>
          <a:prstGeom prst="straightConnector1">
            <a:avLst/>
          </a:prstGeom>
          <a:noFill/>
          <a:ln w="9525" cap="flat" cmpd="sng">
            <a:solidFill>
              <a:srgbClr val="C9DAF8"/>
            </a:solidFill>
            <a:prstDash val="solid"/>
            <a:round/>
            <a:headEnd type="none" w="med" len="med"/>
            <a:tailEnd type="none" w="med" len="med"/>
          </a:ln>
        </p:spPr>
      </p:cxnSp>
      <p:cxnSp>
        <p:nvCxnSpPr>
          <p:cNvPr id="820" name="Google Shape;820;p53"/>
          <p:cNvCxnSpPr/>
          <p:nvPr/>
        </p:nvCxnSpPr>
        <p:spPr>
          <a:xfrm>
            <a:off x="3619262" y="3757328"/>
            <a:ext cx="13200" cy="1461900"/>
          </a:xfrm>
          <a:prstGeom prst="straightConnector1">
            <a:avLst/>
          </a:prstGeom>
          <a:noFill/>
          <a:ln w="9525" cap="flat" cmpd="sng">
            <a:solidFill>
              <a:srgbClr val="C9DAF8"/>
            </a:solidFill>
            <a:prstDash val="solid"/>
            <a:round/>
            <a:headEnd type="none" w="med" len="med"/>
            <a:tailEnd type="none" w="med" len="med"/>
          </a:ln>
        </p:spPr>
      </p:cxnSp>
      <p:cxnSp>
        <p:nvCxnSpPr>
          <p:cNvPr id="821" name="Google Shape;821;p53"/>
          <p:cNvCxnSpPr/>
          <p:nvPr/>
        </p:nvCxnSpPr>
        <p:spPr>
          <a:xfrm>
            <a:off x="4894678" y="3757328"/>
            <a:ext cx="13200" cy="1461900"/>
          </a:xfrm>
          <a:prstGeom prst="straightConnector1">
            <a:avLst/>
          </a:prstGeom>
          <a:noFill/>
          <a:ln w="9525" cap="flat" cmpd="sng">
            <a:solidFill>
              <a:srgbClr val="C9DAF8"/>
            </a:solidFill>
            <a:prstDash val="solid"/>
            <a:round/>
            <a:headEnd type="none" w="med" len="med"/>
            <a:tailEnd type="none" w="med" len="med"/>
          </a:ln>
        </p:spPr>
      </p:cxnSp>
      <p:cxnSp>
        <p:nvCxnSpPr>
          <p:cNvPr id="822" name="Google Shape;822;p53"/>
          <p:cNvCxnSpPr/>
          <p:nvPr/>
        </p:nvCxnSpPr>
        <p:spPr>
          <a:xfrm>
            <a:off x="6216714" y="3757328"/>
            <a:ext cx="13200" cy="1461900"/>
          </a:xfrm>
          <a:prstGeom prst="straightConnector1">
            <a:avLst/>
          </a:prstGeom>
          <a:noFill/>
          <a:ln w="9525" cap="flat" cmpd="sng">
            <a:solidFill>
              <a:srgbClr val="C9DAF8"/>
            </a:solidFill>
            <a:prstDash val="solid"/>
            <a:round/>
            <a:headEnd type="none" w="med" len="med"/>
            <a:tailEnd type="none" w="med" len="med"/>
          </a:ln>
        </p:spPr>
      </p:cxnSp>
      <p:cxnSp>
        <p:nvCxnSpPr>
          <p:cNvPr id="823" name="Google Shape;823;p53"/>
          <p:cNvCxnSpPr/>
          <p:nvPr/>
        </p:nvCxnSpPr>
        <p:spPr>
          <a:xfrm>
            <a:off x="7581651" y="3702075"/>
            <a:ext cx="13200" cy="1461900"/>
          </a:xfrm>
          <a:prstGeom prst="straightConnector1">
            <a:avLst/>
          </a:prstGeom>
          <a:noFill/>
          <a:ln w="9525" cap="flat" cmpd="sng">
            <a:solidFill>
              <a:srgbClr val="C9DAF8"/>
            </a:solidFill>
            <a:prstDash val="solid"/>
            <a:round/>
            <a:headEnd type="none" w="med" len="med"/>
            <a:tailEnd type="none" w="med" len="med"/>
          </a:ln>
        </p:spPr>
      </p:cxnSp>
      <p:sp>
        <p:nvSpPr>
          <p:cNvPr id="824" name="Google Shape;824;p53"/>
          <p:cNvSpPr/>
          <p:nvPr/>
        </p:nvSpPr>
        <p:spPr>
          <a:xfrm>
            <a:off x="1041775" y="3341287"/>
            <a:ext cx="1377000" cy="339900"/>
          </a:xfrm>
          <a:prstGeom prst="homePlate">
            <a:avLst>
              <a:gd name="adj" fmla="val 2312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認知</a:t>
            </a:r>
            <a:endParaRPr sz="1000" b="1">
              <a:solidFill>
                <a:srgbClr val="2C3753"/>
              </a:solidFill>
            </a:endParaRPr>
          </a:p>
        </p:txBody>
      </p:sp>
      <p:sp>
        <p:nvSpPr>
          <p:cNvPr id="825" name="Google Shape;825;p53"/>
          <p:cNvSpPr/>
          <p:nvPr/>
        </p:nvSpPr>
        <p:spPr>
          <a:xfrm>
            <a:off x="2456275" y="3341287"/>
            <a:ext cx="1148400" cy="339900"/>
          </a:xfrm>
          <a:prstGeom prst="homePlate">
            <a:avLst>
              <a:gd name="adj" fmla="val 19772"/>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検討</a:t>
            </a:r>
            <a:endParaRPr sz="1000" b="1">
              <a:solidFill>
                <a:srgbClr val="2C3753"/>
              </a:solidFill>
            </a:endParaRPr>
          </a:p>
        </p:txBody>
      </p:sp>
      <p:sp>
        <p:nvSpPr>
          <p:cNvPr id="826" name="Google Shape;826;p53"/>
          <p:cNvSpPr/>
          <p:nvPr/>
        </p:nvSpPr>
        <p:spPr>
          <a:xfrm>
            <a:off x="3647725" y="3341150"/>
            <a:ext cx="1224600" cy="339900"/>
          </a:xfrm>
          <a:prstGeom prst="homePlate">
            <a:avLst>
              <a:gd name="adj" fmla="val 23146"/>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獲得</a:t>
            </a:r>
            <a:endParaRPr sz="1000" b="1">
              <a:solidFill>
                <a:srgbClr val="FFFFFF"/>
              </a:solidFill>
            </a:endParaRPr>
          </a:p>
        </p:txBody>
      </p:sp>
      <p:sp>
        <p:nvSpPr>
          <p:cNvPr id="827" name="Google Shape;827;p53"/>
          <p:cNvSpPr/>
          <p:nvPr/>
        </p:nvSpPr>
        <p:spPr>
          <a:xfrm>
            <a:off x="4976913" y="3341150"/>
            <a:ext cx="1148400" cy="339900"/>
          </a:xfrm>
          <a:prstGeom prst="homePlate">
            <a:avLst>
              <a:gd name="adj" fmla="val 25176"/>
            </a:avLst>
          </a:prstGeom>
          <a:solidFill>
            <a:srgbClr val="3C78D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追客</a:t>
            </a:r>
            <a:endParaRPr sz="1000" b="1">
              <a:solidFill>
                <a:srgbClr val="FFFFFF"/>
              </a:solidFill>
            </a:endParaRPr>
          </a:p>
        </p:txBody>
      </p:sp>
      <p:sp>
        <p:nvSpPr>
          <p:cNvPr id="828" name="Google Shape;828;p53"/>
          <p:cNvSpPr/>
          <p:nvPr/>
        </p:nvSpPr>
        <p:spPr>
          <a:xfrm>
            <a:off x="6229900" y="3341287"/>
            <a:ext cx="1337100" cy="339900"/>
          </a:xfrm>
          <a:prstGeom prst="homePlate">
            <a:avLst>
              <a:gd name="adj" fmla="val 31242"/>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商談</a:t>
            </a:r>
            <a:endParaRPr sz="1000" b="1">
              <a:solidFill>
                <a:srgbClr val="FFFFFF"/>
              </a:solidFill>
            </a:endParaRPr>
          </a:p>
        </p:txBody>
      </p:sp>
      <p:sp>
        <p:nvSpPr>
          <p:cNvPr id="829" name="Google Shape;829;p53"/>
          <p:cNvSpPr/>
          <p:nvPr/>
        </p:nvSpPr>
        <p:spPr>
          <a:xfrm>
            <a:off x="7580275" y="3341287"/>
            <a:ext cx="1337100" cy="339900"/>
          </a:xfrm>
          <a:prstGeom prst="homePlate">
            <a:avLst>
              <a:gd name="adj" fmla="val 25196"/>
            </a:avLst>
          </a:prstGeom>
          <a:solidFill>
            <a:srgbClr val="2C37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受注</a:t>
            </a:r>
            <a:endParaRPr sz="1000" b="1">
              <a:solidFill>
                <a:srgbClr val="FFFFFF"/>
              </a:solidFill>
            </a:endParaRPr>
          </a:p>
        </p:txBody>
      </p:sp>
      <p:sp>
        <p:nvSpPr>
          <p:cNvPr id="830" name="Google Shape;830;p53"/>
          <p:cNvSpPr/>
          <p:nvPr/>
        </p:nvSpPr>
        <p:spPr>
          <a:xfrm>
            <a:off x="1247650" y="3860422"/>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SEO</a:t>
            </a:r>
            <a:endParaRPr sz="700" b="1">
              <a:solidFill>
                <a:srgbClr val="FFFFFF"/>
              </a:solidFill>
            </a:endParaRPr>
          </a:p>
        </p:txBody>
      </p:sp>
      <p:sp>
        <p:nvSpPr>
          <p:cNvPr id="831" name="Google Shape;831;p53"/>
          <p:cNvSpPr/>
          <p:nvPr/>
        </p:nvSpPr>
        <p:spPr>
          <a:xfrm>
            <a:off x="1247663" y="4105979"/>
            <a:ext cx="955800" cy="2124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メディア露出 / PR</a:t>
            </a:r>
            <a:endParaRPr sz="700" b="1">
              <a:solidFill>
                <a:srgbClr val="FFFFFF"/>
              </a:solidFill>
            </a:endParaRPr>
          </a:p>
        </p:txBody>
      </p:sp>
      <p:sp>
        <p:nvSpPr>
          <p:cNvPr id="832" name="Google Shape;832;p53"/>
          <p:cNvSpPr/>
          <p:nvPr/>
        </p:nvSpPr>
        <p:spPr>
          <a:xfrm>
            <a:off x="1248825" y="4346057"/>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広告配信</a:t>
            </a:r>
            <a:endParaRPr sz="700" b="1">
              <a:solidFill>
                <a:srgbClr val="FFFFFF"/>
              </a:solidFill>
            </a:endParaRPr>
          </a:p>
        </p:txBody>
      </p:sp>
      <p:sp>
        <p:nvSpPr>
          <p:cNvPr id="833" name="Google Shape;833;p53"/>
          <p:cNvSpPr/>
          <p:nvPr/>
        </p:nvSpPr>
        <p:spPr>
          <a:xfrm>
            <a:off x="1248825" y="4591614"/>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広報連携</a:t>
            </a:r>
            <a:endParaRPr sz="700" b="1">
              <a:solidFill>
                <a:srgbClr val="FFFFFF"/>
              </a:solidFill>
            </a:endParaRPr>
          </a:p>
        </p:txBody>
      </p:sp>
      <p:sp>
        <p:nvSpPr>
          <p:cNvPr id="834" name="Google Shape;834;p53"/>
          <p:cNvSpPr/>
          <p:nvPr/>
        </p:nvSpPr>
        <p:spPr>
          <a:xfrm>
            <a:off x="2516043" y="3864176"/>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ABテスト</a:t>
            </a:r>
            <a:endParaRPr sz="700" b="1">
              <a:solidFill>
                <a:srgbClr val="FFFFFF"/>
              </a:solidFill>
            </a:endParaRPr>
          </a:p>
        </p:txBody>
      </p:sp>
      <p:sp>
        <p:nvSpPr>
          <p:cNvPr id="835" name="Google Shape;835;p53"/>
          <p:cNvSpPr/>
          <p:nvPr/>
        </p:nvSpPr>
        <p:spPr>
          <a:xfrm>
            <a:off x="2516056" y="4109733"/>
            <a:ext cx="955800" cy="2124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LPO / EFO</a:t>
            </a:r>
            <a:endParaRPr sz="700" b="1">
              <a:solidFill>
                <a:srgbClr val="FFFFFF"/>
              </a:solidFill>
            </a:endParaRPr>
          </a:p>
        </p:txBody>
      </p:sp>
      <p:sp>
        <p:nvSpPr>
          <p:cNvPr id="836" name="Google Shape;836;p53"/>
          <p:cNvSpPr/>
          <p:nvPr/>
        </p:nvSpPr>
        <p:spPr>
          <a:xfrm>
            <a:off x="2517218" y="4349811"/>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流入・行動分析</a:t>
            </a:r>
            <a:endParaRPr sz="700" b="1">
              <a:solidFill>
                <a:srgbClr val="FFFFFF"/>
              </a:solidFill>
            </a:endParaRPr>
          </a:p>
        </p:txBody>
      </p:sp>
      <p:sp>
        <p:nvSpPr>
          <p:cNvPr id="837" name="Google Shape;837;p53"/>
          <p:cNvSpPr/>
          <p:nvPr/>
        </p:nvSpPr>
        <p:spPr>
          <a:xfrm>
            <a:off x="3780958" y="3864182"/>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広告効果測定</a:t>
            </a:r>
            <a:endParaRPr sz="700" b="1">
              <a:solidFill>
                <a:srgbClr val="FFFFFF"/>
              </a:solidFill>
            </a:endParaRPr>
          </a:p>
        </p:txBody>
      </p:sp>
      <p:sp>
        <p:nvSpPr>
          <p:cNvPr id="838" name="Google Shape;838;p53"/>
          <p:cNvSpPr/>
          <p:nvPr/>
        </p:nvSpPr>
        <p:spPr>
          <a:xfrm>
            <a:off x="3780970" y="4109738"/>
            <a:ext cx="955800" cy="2124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流入経路分析</a:t>
            </a:r>
            <a:endParaRPr sz="700" b="1">
              <a:solidFill>
                <a:srgbClr val="FFFFFF"/>
              </a:solidFill>
            </a:endParaRPr>
          </a:p>
        </p:txBody>
      </p:sp>
      <p:sp>
        <p:nvSpPr>
          <p:cNvPr id="839" name="Google Shape;839;p53"/>
          <p:cNvSpPr/>
          <p:nvPr/>
        </p:nvSpPr>
        <p:spPr>
          <a:xfrm>
            <a:off x="3782133" y="4349817"/>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キャンペーン管理</a:t>
            </a:r>
            <a:endParaRPr sz="700" b="1">
              <a:solidFill>
                <a:srgbClr val="FFFFFF"/>
              </a:solidFill>
            </a:endParaRPr>
          </a:p>
        </p:txBody>
      </p:sp>
      <p:sp>
        <p:nvSpPr>
          <p:cNvPr id="840" name="Google Shape;840;p53"/>
          <p:cNvSpPr/>
          <p:nvPr/>
        </p:nvSpPr>
        <p:spPr>
          <a:xfrm>
            <a:off x="5083805" y="3877498"/>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段階別CV設計</a:t>
            </a:r>
            <a:endParaRPr sz="700" b="1">
              <a:solidFill>
                <a:srgbClr val="FFFFFF"/>
              </a:solidFill>
            </a:endParaRPr>
          </a:p>
        </p:txBody>
      </p:sp>
      <p:sp>
        <p:nvSpPr>
          <p:cNvPr id="841" name="Google Shape;841;p53"/>
          <p:cNvSpPr/>
          <p:nvPr/>
        </p:nvSpPr>
        <p:spPr>
          <a:xfrm>
            <a:off x="2515473" y="4589892"/>
            <a:ext cx="955800" cy="2124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サイト内コンテンツ強化</a:t>
            </a:r>
            <a:endParaRPr sz="700" b="1">
              <a:solidFill>
                <a:srgbClr val="FFFFFF"/>
              </a:solidFill>
            </a:endParaRPr>
          </a:p>
        </p:txBody>
      </p:sp>
      <p:sp>
        <p:nvSpPr>
          <p:cNvPr id="842" name="Google Shape;842;p53"/>
          <p:cNvSpPr/>
          <p:nvPr/>
        </p:nvSpPr>
        <p:spPr>
          <a:xfrm>
            <a:off x="6427878" y="3877498"/>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流入経路分析</a:t>
            </a:r>
            <a:endParaRPr sz="700" b="1">
              <a:solidFill>
                <a:srgbClr val="FFFFFF"/>
              </a:solidFill>
            </a:endParaRPr>
          </a:p>
        </p:txBody>
      </p:sp>
      <p:sp>
        <p:nvSpPr>
          <p:cNvPr id="843" name="Google Shape;843;p53"/>
          <p:cNvSpPr/>
          <p:nvPr/>
        </p:nvSpPr>
        <p:spPr>
          <a:xfrm>
            <a:off x="7771950" y="3860419"/>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フォーキャスト</a:t>
            </a:r>
            <a:endParaRPr sz="700" b="1">
              <a:solidFill>
                <a:srgbClr val="FFFFFF"/>
              </a:solidFill>
            </a:endParaRPr>
          </a:p>
        </p:txBody>
      </p:sp>
      <p:sp>
        <p:nvSpPr>
          <p:cNvPr id="844" name="Google Shape;844;p53"/>
          <p:cNvSpPr/>
          <p:nvPr/>
        </p:nvSpPr>
        <p:spPr>
          <a:xfrm>
            <a:off x="5084393" y="4117093"/>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MA連携管理</a:t>
            </a:r>
            <a:endParaRPr sz="700" b="1">
              <a:solidFill>
                <a:srgbClr val="FFFFFF"/>
              </a:solidFill>
            </a:endParaRPr>
          </a:p>
        </p:txBody>
      </p:sp>
      <p:sp>
        <p:nvSpPr>
          <p:cNvPr id="845" name="Google Shape;845;p53"/>
          <p:cNvSpPr/>
          <p:nvPr/>
        </p:nvSpPr>
        <p:spPr>
          <a:xfrm>
            <a:off x="1249283" y="4843679"/>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展示会 / 大規模イベント</a:t>
            </a:r>
            <a:endParaRPr sz="700" b="1">
              <a:solidFill>
                <a:srgbClr val="FFFFFF"/>
              </a:solidFill>
            </a:endParaRPr>
          </a:p>
        </p:txBody>
      </p:sp>
      <p:cxnSp>
        <p:nvCxnSpPr>
          <p:cNvPr id="846" name="Google Shape;846;p53"/>
          <p:cNvCxnSpPr/>
          <p:nvPr/>
        </p:nvCxnSpPr>
        <p:spPr>
          <a:xfrm>
            <a:off x="8946600" y="3720025"/>
            <a:ext cx="13200" cy="1360800"/>
          </a:xfrm>
          <a:prstGeom prst="straightConnector1">
            <a:avLst/>
          </a:prstGeom>
          <a:noFill/>
          <a:ln w="9525" cap="flat" cmpd="sng">
            <a:solidFill>
              <a:srgbClr val="C9DAF8"/>
            </a:solidFill>
            <a:prstDash val="solid"/>
            <a:round/>
            <a:headEnd type="none" w="med" len="med"/>
            <a:tailEnd type="none" w="med" len="med"/>
          </a:ln>
        </p:spPr>
      </p:cxnSp>
      <p:sp>
        <p:nvSpPr>
          <p:cNvPr id="847" name="Google Shape;847;p53"/>
          <p:cNvSpPr/>
          <p:nvPr/>
        </p:nvSpPr>
        <p:spPr>
          <a:xfrm>
            <a:off x="3782133" y="4595373"/>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ホワイトペーパー最適化</a:t>
            </a:r>
            <a:endParaRPr sz="700" b="1">
              <a:solidFill>
                <a:srgbClr val="FFFFFF"/>
              </a:solidFill>
            </a:endParaRPr>
          </a:p>
        </p:txBody>
      </p:sp>
      <p:sp>
        <p:nvSpPr>
          <p:cNvPr id="848" name="Google Shape;848;p53"/>
          <p:cNvSpPr/>
          <p:nvPr/>
        </p:nvSpPr>
        <p:spPr>
          <a:xfrm>
            <a:off x="5084393" y="4362650"/>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追客漏れモニタリング</a:t>
            </a:r>
            <a:endParaRPr sz="700" b="1">
              <a:solidFill>
                <a:srgbClr val="FFFFFF"/>
              </a:solidFill>
            </a:endParaRPr>
          </a:p>
        </p:txBody>
      </p:sp>
      <p:sp>
        <p:nvSpPr>
          <p:cNvPr id="849" name="Google Shape;849;p53"/>
          <p:cNvSpPr/>
          <p:nvPr/>
        </p:nvSpPr>
        <p:spPr>
          <a:xfrm>
            <a:off x="6427878" y="4123055"/>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比較 / モニタリング</a:t>
            </a:r>
            <a:endParaRPr sz="700" b="1">
              <a:solidFill>
                <a:srgbClr val="FFFFFF"/>
              </a:solidFill>
            </a:endParaRPr>
          </a:p>
        </p:txBody>
      </p:sp>
      <p:sp>
        <p:nvSpPr>
          <p:cNvPr id="850" name="Google Shape;850;p53"/>
          <p:cNvSpPr/>
          <p:nvPr/>
        </p:nvSpPr>
        <p:spPr>
          <a:xfrm>
            <a:off x="6427878" y="4368612"/>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CRM入力文化</a:t>
            </a:r>
            <a:endParaRPr sz="700" b="1">
              <a:solidFill>
                <a:srgbClr val="FFFFFF"/>
              </a:solidFill>
            </a:endParaRPr>
          </a:p>
        </p:txBody>
      </p:sp>
      <p:sp>
        <p:nvSpPr>
          <p:cNvPr id="851" name="Google Shape;851;p53"/>
          <p:cNvSpPr/>
          <p:nvPr/>
        </p:nvSpPr>
        <p:spPr>
          <a:xfrm>
            <a:off x="6427878" y="4614168"/>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イネーブルメント</a:t>
            </a:r>
            <a:endParaRPr sz="700" b="1">
              <a:solidFill>
                <a:srgbClr val="FFFFFF"/>
              </a:solidFill>
            </a:endParaRPr>
          </a:p>
        </p:txBody>
      </p:sp>
      <p:sp>
        <p:nvSpPr>
          <p:cNvPr id="852" name="Google Shape;852;p53"/>
          <p:cNvSpPr/>
          <p:nvPr/>
        </p:nvSpPr>
        <p:spPr>
          <a:xfrm>
            <a:off x="7771950" y="4105976"/>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受注/失注チャネル分析</a:t>
            </a:r>
            <a:endParaRPr sz="700" b="1">
              <a:solidFill>
                <a:srgbClr val="FFFFFF"/>
              </a:solidFill>
            </a:endParaRPr>
          </a:p>
        </p:txBody>
      </p:sp>
      <p:sp>
        <p:nvSpPr>
          <p:cNvPr id="853" name="Google Shape;853;p53"/>
          <p:cNvSpPr/>
          <p:nvPr/>
        </p:nvSpPr>
        <p:spPr>
          <a:xfrm>
            <a:off x="7771950" y="4351532"/>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失注ナーチャリング</a:t>
            </a:r>
            <a:endParaRPr sz="700" b="1">
              <a:solidFill>
                <a:srgbClr val="FFFFFF"/>
              </a:solidFill>
            </a:endParaRPr>
          </a:p>
        </p:txBody>
      </p:sp>
      <p:sp>
        <p:nvSpPr>
          <p:cNvPr id="854" name="Google Shape;854;p53"/>
          <p:cNvSpPr/>
          <p:nvPr/>
        </p:nvSpPr>
        <p:spPr>
          <a:xfrm>
            <a:off x="7771950" y="4597089"/>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アップセル施策</a:t>
            </a:r>
            <a:endParaRPr sz="700" b="1">
              <a:solidFill>
                <a:srgbClr val="FFFFFF"/>
              </a:solidFill>
            </a:endParaRPr>
          </a:p>
        </p:txBody>
      </p:sp>
      <p:sp>
        <p:nvSpPr>
          <p:cNvPr id="855" name="Google Shape;855;p53"/>
          <p:cNvSpPr/>
          <p:nvPr/>
        </p:nvSpPr>
        <p:spPr>
          <a:xfrm>
            <a:off x="7771950" y="4842646"/>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営業武器開発</a:t>
            </a:r>
            <a:endParaRPr sz="700" b="1">
              <a:solidFill>
                <a:srgbClr val="FFFFFF"/>
              </a:solidFill>
            </a:endParaRPr>
          </a:p>
        </p:txBody>
      </p:sp>
      <p:sp>
        <p:nvSpPr>
          <p:cNvPr id="856" name="Google Shape;856;p53"/>
          <p:cNvSpPr/>
          <p:nvPr/>
        </p:nvSpPr>
        <p:spPr>
          <a:xfrm>
            <a:off x="6427878" y="4859725"/>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営業活動効率化</a:t>
            </a:r>
            <a:endParaRPr sz="700" b="1">
              <a:solidFill>
                <a:srgbClr val="FFFFFF"/>
              </a:solidFill>
            </a:endParaRPr>
          </a:p>
        </p:txBody>
      </p:sp>
      <p:sp>
        <p:nvSpPr>
          <p:cNvPr id="857" name="Google Shape;857;p53"/>
          <p:cNvSpPr/>
          <p:nvPr/>
        </p:nvSpPr>
        <p:spPr>
          <a:xfrm>
            <a:off x="5084393" y="4608207"/>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マーケ施策別営業手法</a:t>
            </a:r>
            <a:endParaRPr sz="700" b="1">
              <a:solidFill>
                <a:srgbClr val="FFFFFF"/>
              </a:solidFill>
            </a:endParaRPr>
          </a:p>
        </p:txBody>
      </p:sp>
      <p:sp>
        <p:nvSpPr>
          <p:cNvPr id="858" name="Google Shape;858;p53"/>
          <p:cNvSpPr/>
          <p:nvPr/>
        </p:nvSpPr>
        <p:spPr>
          <a:xfrm>
            <a:off x="5084393" y="4853763"/>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追客ルール / 基準</a:t>
            </a:r>
            <a:endParaRPr sz="700" b="1">
              <a:solidFill>
                <a:srgbClr val="FFFFFF"/>
              </a:solidFill>
            </a:endParaRPr>
          </a:p>
        </p:txBody>
      </p:sp>
      <p:sp>
        <p:nvSpPr>
          <p:cNvPr id="859" name="Google Shape;859;p53"/>
          <p:cNvSpPr/>
          <p:nvPr/>
        </p:nvSpPr>
        <p:spPr>
          <a:xfrm>
            <a:off x="3782133" y="4840930"/>
            <a:ext cx="955800" cy="2124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オープン / クローズドセミナー</a:t>
            </a:r>
            <a:endParaRPr sz="700" b="1">
              <a:solidFill>
                <a:srgbClr val="FFFFFF"/>
              </a:solidFill>
            </a:endParaRPr>
          </a:p>
        </p:txBody>
      </p:sp>
      <p:sp>
        <p:nvSpPr>
          <p:cNvPr id="860" name="Google Shape;860;p53"/>
          <p:cNvSpPr/>
          <p:nvPr/>
        </p:nvSpPr>
        <p:spPr>
          <a:xfrm>
            <a:off x="2515473" y="4835449"/>
            <a:ext cx="955800" cy="2124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テーマ別LP</a:t>
            </a:r>
            <a:endParaRPr sz="700" b="1">
              <a:solidFill>
                <a:srgbClr val="FFFFFF"/>
              </a:solidFill>
            </a:endParaRPr>
          </a:p>
        </p:txBody>
      </p:sp>
      <p:sp>
        <p:nvSpPr>
          <p:cNvPr id="861" name="Google Shape;861;p53"/>
          <p:cNvSpPr/>
          <p:nvPr/>
        </p:nvSpPr>
        <p:spPr>
          <a:xfrm>
            <a:off x="339650" y="1547725"/>
            <a:ext cx="681900" cy="1360800"/>
          </a:xfrm>
          <a:prstGeom prst="rect">
            <a:avLst/>
          </a:prstGeom>
          <a:solidFill>
            <a:srgbClr val="EAF0F5"/>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300" b="1">
                <a:solidFill>
                  <a:srgbClr val="6D9EEB"/>
                </a:solidFill>
              </a:rPr>
              <a:t>Asis</a:t>
            </a:r>
            <a:endParaRPr sz="1300" b="1">
              <a:solidFill>
                <a:srgbClr val="6D9EEB"/>
              </a:solidFill>
            </a:endParaRPr>
          </a:p>
        </p:txBody>
      </p:sp>
      <p:cxnSp>
        <p:nvCxnSpPr>
          <p:cNvPr id="862" name="Google Shape;862;p53"/>
          <p:cNvCxnSpPr/>
          <p:nvPr/>
        </p:nvCxnSpPr>
        <p:spPr>
          <a:xfrm rot="10800000" flipH="1">
            <a:off x="1013075" y="1502350"/>
            <a:ext cx="7953900" cy="29100"/>
          </a:xfrm>
          <a:prstGeom prst="straightConnector1">
            <a:avLst/>
          </a:prstGeom>
          <a:noFill/>
          <a:ln w="9525" cap="flat" cmpd="sng">
            <a:solidFill>
              <a:srgbClr val="C9DAF8"/>
            </a:solidFill>
            <a:prstDash val="solid"/>
            <a:round/>
            <a:headEnd type="none" w="med" len="med"/>
            <a:tailEnd type="none" w="med" len="med"/>
          </a:ln>
        </p:spPr>
      </p:cxnSp>
      <p:cxnSp>
        <p:nvCxnSpPr>
          <p:cNvPr id="863" name="Google Shape;863;p53"/>
          <p:cNvCxnSpPr/>
          <p:nvPr/>
        </p:nvCxnSpPr>
        <p:spPr>
          <a:xfrm>
            <a:off x="2380086" y="1547817"/>
            <a:ext cx="13200" cy="1469400"/>
          </a:xfrm>
          <a:prstGeom prst="straightConnector1">
            <a:avLst/>
          </a:prstGeom>
          <a:noFill/>
          <a:ln w="9525" cap="flat" cmpd="sng">
            <a:solidFill>
              <a:srgbClr val="C9DAF8"/>
            </a:solidFill>
            <a:prstDash val="solid"/>
            <a:round/>
            <a:headEnd type="none" w="med" len="med"/>
            <a:tailEnd type="none" w="med" len="med"/>
          </a:ln>
        </p:spPr>
      </p:cxnSp>
      <p:cxnSp>
        <p:nvCxnSpPr>
          <p:cNvPr id="864" name="Google Shape;864;p53"/>
          <p:cNvCxnSpPr/>
          <p:nvPr/>
        </p:nvCxnSpPr>
        <p:spPr>
          <a:xfrm>
            <a:off x="3619262" y="1547817"/>
            <a:ext cx="13200" cy="1469400"/>
          </a:xfrm>
          <a:prstGeom prst="straightConnector1">
            <a:avLst/>
          </a:prstGeom>
          <a:noFill/>
          <a:ln w="9525" cap="flat" cmpd="sng">
            <a:solidFill>
              <a:srgbClr val="C9DAF8"/>
            </a:solidFill>
            <a:prstDash val="solid"/>
            <a:round/>
            <a:headEnd type="none" w="med" len="med"/>
            <a:tailEnd type="none" w="med" len="med"/>
          </a:ln>
        </p:spPr>
      </p:cxnSp>
      <p:cxnSp>
        <p:nvCxnSpPr>
          <p:cNvPr id="865" name="Google Shape;865;p53"/>
          <p:cNvCxnSpPr/>
          <p:nvPr/>
        </p:nvCxnSpPr>
        <p:spPr>
          <a:xfrm>
            <a:off x="4894679" y="1547817"/>
            <a:ext cx="13200" cy="1469400"/>
          </a:xfrm>
          <a:prstGeom prst="straightConnector1">
            <a:avLst/>
          </a:prstGeom>
          <a:noFill/>
          <a:ln w="9525" cap="flat" cmpd="sng">
            <a:solidFill>
              <a:srgbClr val="C9DAF8"/>
            </a:solidFill>
            <a:prstDash val="solid"/>
            <a:round/>
            <a:headEnd type="none" w="med" len="med"/>
            <a:tailEnd type="none" w="med" len="med"/>
          </a:ln>
        </p:spPr>
      </p:cxnSp>
      <p:cxnSp>
        <p:nvCxnSpPr>
          <p:cNvPr id="866" name="Google Shape;866;p53"/>
          <p:cNvCxnSpPr/>
          <p:nvPr/>
        </p:nvCxnSpPr>
        <p:spPr>
          <a:xfrm>
            <a:off x="6216715" y="1547817"/>
            <a:ext cx="13200" cy="1469400"/>
          </a:xfrm>
          <a:prstGeom prst="straightConnector1">
            <a:avLst/>
          </a:prstGeom>
          <a:noFill/>
          <a:ln w="9525" cap="flat" cmpd="sng">
            <a:solidFill>
              <a:srgbClr val="C9DAF8"/>
            </a:solidFill>
            <a:prstDash val="solid"/>
            <a:round/>
            <a:headEnd type="none" w="med" len="med"/>
            <a:tailEnd type="none" w="med" len="med"/>
          </a:ln>
        </p:spPr>
      </p:cxnSp>
      <p:cxnSp>
        <p:nvCxnSpPr>
          <p:cNvPr id="867" name="Google Shape;867;p53"/>
          <p:cNvCxnSpPr/>
          <p:nvPr/>
        </p:nvCxnSpPr>
        <p:spPr>
          <a:xfrm>
            <a:off x="7581652" y="1492276"/>
            <a:ext cx="13200" cy="1469400"/>
          </a:xfrm>
          <a:prstGeom prst="straightConnector1">
            <a:avLst/>
          </a:prstGeom>
          <a:noFill/>
          <a:ln w="9525" cap="flat" cmpd="sng">
            <a:solidFill>
              <a:srgbClr val="C9DAF8"/>
            </a:solidFill>
            <a:prstDash val="solid"/>
            <a:round/>
            <a:headEnd type="none" w="med" len="med"/>
            <a:tailEnd type="none" w="med" len="med"/>
          </a:ln>
        </p:spPr>
      </p:cxnSp>
      <p:sp>
        <p:nvSpPr>
          <p:cNvPr id="868" name="Google Shape;868;p53"/>
          <p:cNvSpPr/>
          <p:nvPr/>
        </p:nvSpPr>
        <p:spPr>
          <a:xfrm>
            <a:off x="1041775" y="1131487"/>
            <a:ext cx="1377000" cy="339900"/>
          </a:xfrm>
          <a:prstGeom prst="homePlate">
            <a:avLst>
              <a:gd name="adj" fmla="val 2312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認知</a:t>
            </a:r>
            <a:endParaRPr sz="1000" b="1">
              <a:solidFill>
                <a:srgbClr val="2C3753"/>
              </a:solidFill>
            </a:endParaRPr>
          </a:p>
        </p:txBody>
      </p:sp>
      <p:sp>
        <p:nvSpPr>
          <p:cNvPr id="869" name="Google Shape;869;p53"/>
          <p:cNvSpPr/>
          <p:nvPr/>
        </p:nvSpPr>
        <p:spPr>
          <a:xfrm>
            <a:off x="2456275" y="1131487"/>
            <a:ext cx="1148400" cy="339900"/>
          </a:xfrm>
          <a:prstGeom prst="homePlate">
            <a:avLst>
              <a:gd name="adj" fmla="val 19772"/>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検討</a:t>
            </a:r>
            <a:endParaRPr sz="1000" b="1">
              <a:solidFill>
                <a:srgbClr val="2C3753"/>
              </a:solidFill>
            </a:endParaRPr>
          </a:p>
        </p:txBody>
      </p:sp>
      <p:sp>
        <p:nvSpPr>
          <p:cNvPr id="870" name="Google Shape;870;p53"/>
          <p:cNvSpPr/>
          <p:nvPr/>
        </p:nvSpPr>
        <p:spPr>
          <a:xfrm>
            <a:off x="3647725" y="1131350"/>
            <a:ext cx="1224600" cy="339900"/>
          </a:xfrm>
          <a:prstGeom prst="homePlate">
            <a:avLst>
              <a:gd name="adj" fmla="val 23146"/>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獲得</a:t>
            </a:r>
            <a:endParaRPr sz="1000" b="1">
              <a:solidFill>
                <a:srgbClr val="FFFFFF"/>
              </a:solidFill>
            </a:endParaRPr>
          </a:p>
        </p:txBody>
      </p:sp>
      <p:sp>
        <p:nvSpPr>
          <p:cNvPr id="871" name="Google Shape;871;p53"/>
          <p:cNvSpPr/>
          <p:nvPr/>
        </p:nvSpPr>
        <p:spPr>
          <a:xfrm>
            <a:off x="4976913" y="1131350"/>
            <a:ext cx="1148400" cy="339900"/>
          </a:xfrm>
          <a:prstGeom prst="homePlate">
            <a:avLst>
              <a:gd name="adj" fmla="val 25176"/>
            </a:avLst>
          </a:prstGeom>
          <a:solidFill>
            <a:srgbClr val="3C78D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追客</a:t>
            </a:r>
            <a:endParaRPr sz="1000" b="1">
              <a:solidFill>
                <a:srgbClr val="FFFFFF"/>
              </a:solidFill>
            </a:endParaRPr>
          </a:p>
        </p:txBody>
      </p:sp>
      <p:sp>
        <p:nvSpPr>
          <p:cNvPr id="872" name="Google Shape;872;p53"/>
          <p:cNvSpPr/>
          <p:nvPr/>
        </p:nvSpPr>
        <p:spPr>
          <a:xfrm>
            <a:off x="6229900" y="1131487"/>
            <a:ext cx="1337100" cy="339900"/>
          </a:xfrm>
          <a:prstGeom prst="homePlate">
            <a:avLst>
              <a:gd name="adj" fmla="val 31242"/>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商談</a:t>
            </a:r>
            <a:endParaRPr sz="1000" b="1">
              <a:solidFill>
                <a:srgbClr val="FFFFFF"/>
              </a:solidFill>
            </a:endParaRPr>
          </a:p>
        </p:txBody>
      </p:sp>
      <p:sp>
        <p:nvSpPr>
          <p:cNvPr id="873" name="Google Shape;873;p53"/>
          <p:cNvSpPr/>
          <p:nvPr/>
        </p:nvSpPr>
        <p:spPr>
          <a:xfrm>
            <a:off x="7580275" y="1131487"/>
            <a:ext cx="1337100" cy="339900"/>
          </a:xfrm>
          <a:prstGeom prst="homePlate">
            <a:avLst>
              <a:gd name="adj" fmla="val 25196"/>
            </a:avLst>
          </a:prstGeom>
          <a:solidFill>
            <a:srgbClr val="2C37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受注</a:t>
            </a:r>
            <a:endParaRPr sz="1000" b="1">
              <a:solidFill>
                <a:srgbClr val="FFFFFF"/>
              </a:solidFill>
            </a:endParaRPr>
          </a:p>
        </p:txBody>
      </p:sp>
      <p:sp>
        <p:nvSpPr>
          <p:cNvPr id="874" name="Google Shape;874;p53"/>
          <p:cNvSpPr/>
          <p:nvPr/>
        </p:nvSpPr>
        <p:spPr>
          <a:xfrm>
            <a:off x="1247650" y="1651448"/>
            <a:ext cx="955800" cy="2136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SEO</a:t>
            </a:r>
            <a:endParaRPr sz="700" b="1">
              <a:solidFill>
                <a:srgbClr val="FFFFFF"/>
              </a:solidFill>
            </a:endParaRPr>
          </a:p>
        </p:txBody>
      </p:sp>
      <p:sp>
        <p:nvSpPr>
          <p:cNvPr id="875" name="Google Shape;875;p53"/>
          <p:cNvSpPr/>
          <p:nvPr/>
        </p:nvSpPr>
        <p:spPr>
          <a:xfrm>
            <a:off x="1247663" y="1898285"/>
            <a:ext cx="955800" cy="213600"/>
          </a:xfrm>
          <a:prstGeom prst="roundRect">
            <a:avLst>
              <a:gd name="adj" fmla="val 52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メディア露出 / PR</a:t>
            </a:r>
            <a:endParaRPr sz="700" b="1">
              <a:solidFill>
                <a:srgbClr val="FFFFFF"/>
              </a:solidFill>
            </a:endParaRPr>
          </a:p>
        </p:txBody>
      </p:sp>
      <p:sp>
        <p:nvSpPr>
          <p:cNvPr id="876" name="Google Shape;876;p53"/>
          <p:cNvSpPr/>
          <p:nvPr/>
        </p:nvSpPr>
        <p:spPr>
          <a:xfrm>
            <a:off x="1248825" y="2139615"/>
            <a:ext cx="955800" cy="2136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広告配信</a:t>
            </a:r>
            <a:endParaRPr sz="700" b="1">
              <a:solidFill>
                <a:srgbClr val="FFFFFF"/>
              </a:solidFill>
            </a:endParaRPr>
          </a:p>
        </p:txBody>
      </p:sp>
      <p:sp>
        <p:nvSpPr>
          <p:cNvPr id="877" name="Google Shape;877;p53"/>
          <p:cNvSpPr/>
          <p:nvPr/>
        </p:nvSpPr>
        <p:spPr>
          <a:xfrm>
            <a:off x="1248825" y="2386452"/>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広報連携</a:t>
            </a:r>
            <a:endParaRPr sz="700" b="1">
              <a:solidFill>
                <a:srgbClr val="FFFFFF"/>
              </a:solidFill>
            </a:endParaRPr>
          </a:p>
        </p:txBody>
      </p:sp>
      <p:sp>
        <p:nvSpPr>
          <p:cNvPr id="878" name="Google Shape;878;p53"/>
          <p:cNvSpPr/>
          <p:nvPr/>
        </p:nvSpPr>
        <p:spPr>
          <a:xfrm>
            <a:off x="2516043" y="1655222"/>
            <a:ext cx="955800" cy="213600"/>
          </a:xfrm>
          <a:prstGeom prst="roundRect">
            <a:avLst>
              <a:gd name="adj" fmla="val 5860"/>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ABテスト</a:t>
            </a:r>
            <a:endParaRPr sz="700" b="1">
              <a:solidFill>
                <a:srgbClr val="FFFFFF"/>
              </a:solidFill>
            </a:endParaRPr>
          </a:p>
        </p:txBody>
      </p:sp>
      <p:sp>
        <p:nvSpPr>
          <p:cNvPr id="879" name="Google Shape;879;p53"/>
          <p:cNvSpPr/>
          <p:nvPr/>
        </p:nvSpPr>
        <p:spPr>
          <a:xfrm>
            <a:off x="2516056" y="1902059"/>
            <a:ext cx="955800" cy="213600"/>
          </a:xfrm>
          <a:prstGeom prst="roundRect">
            <a:avLst>
              <a:gd name="adj" fmla="val 52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LPO / EFO</a:t>
            </a:r>
            <a:endParaRPr sz="700" b="1">
              <a:solidFill>
                <a:srgbClr val="FFFFFF"/>
              </a:solidFill>
            </a:endParaRPr>
          </a:p>
        </p:txBody>
      </p:sp>
      <p:sp>
        <p:nvSpPr>
          <p:cNvPr id="880" name="Google Shape;880;p53"/>
          <p:cNvSpPr/>
          <p:nvPr/>
        </p:nvSpPr>
        <p:spPr>
          <a:xfrm>
            <a:off x="2517218" y="2143389"/>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流入・行動分析</a:t>
            </a:r>
            <a:endParaRPr sz="700" b="1">
              <a:solidFill>
                <a:srgbClr val="FFFFFF"/>
              </a:solidFill>
            </a:endParaRPr>
          </a:p>
        </p:txBody>
      </p:sp>
      <p:sp>
        <p:nvSpPr>
          <p:cNvPr id="881" name="Google Shape;881;p53"/>
          <p:cNvSpPr/>
          <p:nvPr/>
        </p:nvSpPr>
        <p:spPr>
          <a:xfrm>
            <a:off x="3780958" y="1655228"/>
            <a:ext cx="955800" cy="2136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広告効果測定</a:t>
            </a:r>
            <a:endParaRPr sz="700" b="1">
              <a:solidFill>
                <a:srgbClr val="FFFFFF"/>
              </a:solidFill>
            </a:endParaRPr>
          </a:p>
        </p:txBody>
      </p:sp>
      <p:sp>
        <p:nvSpPr>
          <p:cNvPr id="882" name="Google Shape;882;p53"/>
          <p:cNvSpPr/>
          <p:nvPr/>
        </p:nvSpPr>
        <p:spPr>
          <a:xfrm>
            <a:off x="3780971" y="1902064"/>
            <a:ext cx="955800" cy="213600"/>
          </a:xfrm>
          <a:prstGeom prst="roundRect">
            <a:avLst>
              <a:gd name="adj" fmla="val 52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流入経路分析</a:t>
            </a:r>
            <a:endParaRPr sz="700" b="1">
              <a:solidFill>
                <a:srgbClr val="FFFFFF"/>
              </a:solidFill>
            </a:endParaRPr>
          </a:p>
        </p:txBody>
      </p:sp>
      <p:sp>
        <p:nvSpPr>
          <p:cNvPr id="883" name="Google Shape;883;p53"/>
          <p:cNvSpPr/>
          <p:nvPr/>
        </p:nvSpPr>
        <p:spPr>
          <a:xfrm>
            <a:off x="3782133" y="2143394"/>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キャンペーン管理</a:t>
            </a:r>
            <a:endParaRPr sz="700" b="1">
              <a:solidFill>
                <a:srgbClr val="FFFFFF"/>
              </a:solidFill>
            </a:endParaRPr>
          </a:p>
        </p:txBody>
      </p:sp>
      <p:sp>
        <p:nvSpPr>
          <p:cNvPr id="884" name="Google Shape;884;p53"/>
          <p:cNvSpPr/>
          <p:nvPr/>
        </p:nvSpPr>
        <p:spPr>
          <a:xfrm>
            <a:off x="5083806" y="1668614"/>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段階別CV設計</a:t>
            </a:r>
            <a:endParaRPr sz="700" b="1">
              <a:solidFill>
                <a:srgbClr val="FFFFFF"/>
              </a:solidFill>
            </a:endParaRPr>
          </a:p>
        </p:txBody>
      </p:sp>
      <p:sp>
        <p:nvSpPr>
          <p:cNvPr id="885" name="Google Shape;885;p53"/>
          <p:cNvSpPr/>
          <p:nvPr/>
        </p:nvSpPr>
        <p:spPr>
          <a:xfrm>
            <a:off x="2515473" y="2384721"/>
            <a:ext cx="955800" cy="2136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サイト内コンテンツ強化</a:t>
            </a:r>
            <a:endParaRPr sz="700" b="1">
              <a:solidFill>
                <a:srgbClr val="FFFFFF"/>
              </a:solidFill>
            </a:endParaRPr>
          </a:p>
        </p:txBody>
      </p:sp>
      <p:sp>
        <p:nvSpPr>
          <p:cNvPr id="886" name="Google Shape;886;p53"/>
          <p:cNvSpPr/>
          <p:nvPr/>
        </p:nvSpPr>
        <p:spPr>
          <a:xfrm>
            <a:off x="6427879" y="1668614"/>
            <a:ext cx="955800" cy="2136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流入経路分析</a:t>
            </a:r>
            <a:endParaRPr sz="700" b="1">
              <a:solidFill>
                <a:srgbClr val="FFFFFF"/>
              </a:solidFill>
            </a:endParaRPr>
          </a:p>
        </p:txBody>
      </p:sp>
      <p:sp>
        <p:nvSpPr>
          <p:cNvPr id="887" name="Google Shape;887;p53"/>
          <p:cNvSpPr/>
          <p:nvPr/>
        </p:nvSpPr>
        <p:spPr>
          <a:xfrm>
            <a:off x="7771952" y="1651445"/>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フォーキャスト</a:t>
            </a:r>
            <a:endParaRPr sz="700" b="1">
              <a:solidFill>
                <a:srgbClr val="FFFFFF"/>
              </a:solidFill>
            </a:endParaRPr>
          </a:p>
        </p:txBody>
      </p:sp>
      <p:sp>
        <p:nvSpPr>
          <p:cNvPr id="888" name="Google Shape;888;p53"/>
          <p:cNvSpPr/>
          <p:nvPr/>
        </p:nvSpPr>
        <p:spPr>
          <a:xfrm>
            <a:off x="5084394" y="1909458"/>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MA連携管理</a:t>
            </a:r>
            <a:endParaRPr sz="700" b="1">
              <a:solidFill>
                <a:srgbClr val="FFFFFF"/>
              </a:solidFill>
            </a:endParaRPr>
          </a:p>
        </p:txBody>
      </p:sp>
      <p:sp>
        <p:nvSpPr>
          <p:cNvPr id="889" name="Google Shape;889;p53"/>
          <p:cNvSpPr/>
          <p:nvPr/>
        </p:nvSpPr>
        <p:spPr>
          <a:xfrm>
            <a:off x="1249283" y="2639832"/>
            <a:ext cx="955800" cy="2136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展示会 / 大規模イベント</a:t>
            </a:r>
            <a:endParaRPr sz="700" b="1">
              <a:solidFill>
                <a:srgbClr val="FFFFFF"/>
              </a:solidFill>
            </a:endParaRPr>
          </a:p>
        </p:txBody>
      </p:sp>
      <p:cxnSp>
        <p:nvCxnSpPr>
          <p:cNvPr id="890" name="Google Shape;890;p53"/>
          <p:cNvCxnSpPr/>
          <p:nvPr/>
        </p:nvCxnSpPr>
        <p:spPr>
          <a:xfrm>
            <a:off x="8946600" y="1510225"/>
            <a:ext cx="13200" cy="1360800"/>
          </a:xfrm>
          <a:prstGeom prst="straightConnector1">
            <a:avLst/>
          </a:prstGeom>
          <a:noFill/>
          <a:ln w="9525" cap="flat" cmpd="sng">
            <a:solidFill>
              <a:srgbClr val="C9DAF8"/>
            </a:solidFill>
            <a:prstDash val="solid"/>
            <a:round/>
            <a:headEnd type="none" w="med" len="med"/>
            <a:tailEnd type="none" w="med" len="med"/>
          </a:ln>
        </p:spPr>
      </p:cxnSp>
      <p:sp>
        <p:nvSpPr>
          <p:cNvPr id="891" name="Google Shape;891;p53"/>
          <p:cNvSpPr/>
          <p:nvPr/>
        </p:nvSpPr>
        <p:spPr>
          <a:xfrm>
            <a:off x="3782133" y="2390231"/>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ホワイトペーパー最適化</a:t>
            </a:r>
            <a:endParaRPr sz="700" b="1">
              <a:solidFill>
                <a:srgbClr val="FFFFFF"/>
              </a:solidFill>
            </a:endParaRPr>
          </a:p>
        </p:txBody>
      </p:sp>
      <p:sp>
        <p:nvSpPr>
          <p:cNvPr id="892" name="Google Shape;892;p53"/>
          <p:cNvSpPr/>
          <p:nvPr/>
        </p:nvSpPr>
        <p:spPr>
          <a:xfrm>
            <a:off x="5084394" y="2156295"/>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追客漏れモニタリング</a:t>
            </a:r>
            <a:endParaRPr sz="700" b="1">
              <a:solidFill>
                <a:srgbClr val="FFFFFF"/>
              </a:solidFill>
            </a:endParaRPr>
          </a:p>
        </p:txBody>
      </p:sp>
      <p:sp>
        <p:nvSpPr>
          <p:cNvPr id="893" name="Google Shape;893;p53"/>
          <p:cNvSpPr/>
          <p:nvPr/>
        </p:nvSpPr>
        <p:spPr>
          <a:xfrm>
            <a:off x="6427879" y="1915450"/>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比較 / モニタリング</a:t>
            </a:r>
            <a:endParaRPr sz="700" b="1">
              <a:solidFill>
                <a:srgbClr val="FFFFFF"/>
              </a:solidFill>
            </a:endParaRPr>
          </a:p>
        </p:txBody>
      </p:sp>
      <p:sp>
        <p:nvSpPr>
          <p:cNvPr id="894" name="Google Shape;894;p53"/>
          <p:cNvSpPr/>
          <p:nvPr/>
        </p:nvSpPr>
        <p:spPr>
          <a:xfrm>
            <a:off x="6427879" y="2162287"/>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CRM入力文化</a:t>
            </a:r>
            <a:endParaRPr sz="700" b="1">
              <a:solidFill>
                <a:srgbClr val="FFFFFF"/>
              </a:solidFill>
            </a:endParaRPr>
          </a:p>
        </p:txBody>
      </p:sp>
      <p:sp>
        <p:nvSpPr>
          <p:cNvPr id="895" name="Google Shape;895;p53"/>
          <p:cNvSpPr/>
          <p:nvPr/>
        </p:nvSpPr>
        <p:spPr>
          <a:xfrm>
            <a:off x="6427879" y="2409124"/>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イネーブルメント</a:t>
            </a:r>
            <a:endParaRPr sz="700" b="1">
              <a:solidFill>
                <a:srgbClr val="FFFFFF"/>
              </a:solidFill>
            </a:endParaRPr>
          </a:p>
        </p:txBody>
      </p:sp>
      <p:sp>
        <p:nvSpPr>
          <p:cNvPr id="896" name="Google Shape;896;p53"/>
          <p:cNvSpPr/>
          <p:nvPr/>
        </p:nvSpPr>
        <p:spPr>
          <a:xfrm>
            <a:off x="7771952" y="1898282"/>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受注/失注チャネル分析</a:t>
            </a:r>
            <a:endParaRPr sz="700" b="1">
              <a:solidFill>
                <a:srgbClr val="FFFFFF"/>
              </a:solidFill>
            </a:endParaRPr>
          </a:p>
        </p:txBody>
      </p:sp>
      <p:sp>
        <p:nvSpPr>
          <p:cNvPr id="897" name="Google Shape;897;p53"/>
          <p:cNvSpPr/>
          <p:nvPr/>
        </p:nvSpPr>
        <p:spPr>
          <a:xfrm>
            <a:off x="7771952" y="2145119"/>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失注ナーチャリング</a:t>
            </a:r>
            <a:endParaRPr sz="700" b="1">
              <a:solidFill>
                <a:srgbClr val="FFFFFF"/>
              </a:solidFill>
            </a:endParaRPr>
          </a:p>
        </p:txBody>
      </p:sp>
      <p:sp>
        <p:nvSpPr>
          <p:cNvPr id="898" name="Google Shape;898;p53"/>
          <p:cNvSpPr/>
          <p:nvPr/>
        </p:nvSpPr>
        <p:spPr>
          <a:xfrm>
            <a:off x="7771952" y="2391956"/>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アップセル施策</a:t>
            </a:r>
            <a:endParaRPr sz="700" b="1">
              <a:solidFill>
                <a:srgbClr val="FFFFFF"/>
              </a:solidFill>
            </a:endParaRPr>
          </a:p>
        </p:txBody>
      </p:sp>
      <p:sp>
        <p:nvSpPr>
          <p:cNvPr id="899" name="Google Shape;899;p53"/>
          <p:cNvSpPr/>
          <p:nvPr/>
        </p:nvSpPr>
        <p:spPr>
          <a:xfrm>
            <a:off x="7771952" y="2638792"/>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営業武器開発</a:t>
            </a:r>
            <a:endParaRPr sz="700" b="1">
              <a:solidFill>
                <a:srgbClr val="FFFFFF"/>
              </a:solidFill>
            </a:endParaRPr>
          </a:p>
        </p:txBody>
      </p:sp>
      <p:sp>
        <p:nvSpPr>
          <p:cNvPr id="900" name="Google Shape;900;p53"/>
          <p:cNvSpPr/>
          <p:nvPr/>
        </p:nvSpPr>
        <p:spPr>
          <a:xfrm>
            <a:off x="6427879" y="2655961"/>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営業活動効率化</a:t>
            </a:r>
            <a:endParaRPr sz="700" b="1">
              <a:solidFill>
                <a:srgbClr val="FFFFFF"/>
              </a:solidFill>
            </a:endParaRPr>
          </a:p>
        </p:txBody>
      </p:sp>
      <p:sp>
        <p:nvSpPr>
          <p:cNvPr id="901" name="Google Shape;901;p53"/>
          <p:cNvSpPr/>
          <p:nvPr/>
        </p:nvSpPr>
        <p:spPr>
          <a:xfrm>
            <a:off x="5084394" y="2403131"/>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マーケ施策別営業手法</a:t>
            </a:r>
            <a:endParaRPr sz="700" b="1">
              <a:solidFill>
                <a:srgbClr val="FFFFFF"/>
              </a:solidFill>
            </a:endParaRPr>
          </a:p>
        </p:txBody>
      </p:sp>
      <p:sp>
        <p:nvSpPr>
          <p:cNvPr id="902" name="Google Shape;902;p53"/>
          <p:cNvSpPr/>
          <p:nvPr/>
        </p:nvSpPr>
        <p:spPr>
          <a:xfrm>
            <a:off x="5084394" y="2649968"/>
            <a:ext cx="955800" cy="213600"/>
          </a:xfrm>
          <a:prstGeom prst="roundRect">
            <a:avLst>
              <a:gd name="adj" fmla="val 5860"/>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追客ルール / 基準</a:t>
            </a:r>
            <a:endParaRPr sz="700" b="1">
              <a:solidFill>
                <a:srgbClr val="FFFFFF"/>
              </a:solidFill>
            </a:endParaRPr>
          </a:p>
        </p:txBody>
      </p:sp>
      <p:sp>
        <p:nvSpPr>
          <p:cNvPr id="903" name="Google Shape;903;p53"/>
          <p:cNvSpPr/>
          <p:nvPr/>
        </p:nvSpPr>
        <p:spPr>
          <a:xfrm>
            <a:off x="3782133" y="2637068"/>
            <a:ext cx="955800" cy="213600"/>
          </a:xfrm>
          <a:prstGeom prst="roundRect">
            <a:avLst>
              <a:gd name="adj" fmla="val 5860"/>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オープン / クローズドセミナー</a:t>
            </a:r>
            <a:endParaRPr sz="700" b="1">
              <a:solidFill>
                <a:srgbClr val="FFFFFF"/>
              </a:solidFill>
            </a:endParaRPr>
          </a:p>
        </p:txBody>
      </p:sp>
      <p:sp>
        <p:nvSpPr>
          <p:cNvPr id="904" name="Google Shape;904;p53"/>
          <p:cNvSpPr/>
          <p:nvPr/>
        </p:nvSpPr>
        <p:spPr>
          <a:xfrm>
            <a:off x="2515473" y="2631558"/>
            <a:ext cx="955800" cy="213600"/>
          </a:xfrm>
          <a:prstGeom prst="roundRect">
            <a:avLst>
              <a:gd name="adj" fmla="val 5267"/>
            </a:avLst>
          </a:prstGeom>
          <a:solidFill>
            <a:srgbClr val="5B95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FFFFFF"/>
                </a:solidFill>
              </a:rPr>
              <a:t>テーマ別LP</a:t>
            </a:r>
            <a:endParaRPr sz="700" b="1">
              <a:solidFill>
                <a:srgbClr val="FFFFFF"/>
              </a:solidFill>
            </a:endParaRPr>
          </a:p>
        </p:txBody>
      </p:sp>
      <p:sp>
        <p:nvSpPr>
          <p:cNvPr id="905" name="Google Shape;905;p53"/>
          <p:cNvSpPr/>
          <p:nvPr/>
        </p:nvSpPr>
        <p:spPr>
          <a:xfrm>
            <a:off x="6427875" y="132475"/>
            <a:ext cx="25929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【ポイント】</a:t>
            </a:r>
            <a:endParaRPr sz="1000" b="1">
              <a:solidFill>
                <a:srgbClr val="073763"/>
              </a:solidFill>
            </a:endParaRPr>
          </a:p>
          <a:p>
            <a:pPr marL="0" lvl="0" indent="0" algn="l" rtl="0">
              <a:spcBef>
                <a:spcPts val="0"/>
              </a:spcBef>
              <a:spcAft>
                <a:spcPts val="0"/>
              </a:spcAft>
              <a:buNone/>
            </a:pPr>
            <a:r>
              <a:rPr lang="ja" sz="1000" b="1">
                <a:solidFill>
                  <a:srgbClr val="073763"/>
                </a:solidFill>
              </a:rPr>
              <a:t>Tobeの理想状態に対し、何ができている/できていないかを可視化する際にお使いください。</a:t>
            </a:r>
            <a:endParaRPr sz="1000" b="1">
              <a:solidFill>
                <a:srgbClr val="07376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Web広告について</a:t>
            </a:r>
            <a:endParaRPr sz="3000" b="1"/>
          </a:p>
        </p:txBody>
      </p:sp>
      <p:sp>
        <p:nvSpPr>
          <p:cNvPr id="911" name="Google Shape;911;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Web広告について</a:t>
            </a:r>
            <a:endParaRPr/>
          </a:p>
        </p:txBody>
      </p:sp>
      <p:sp>
        <p:nvSpPr>
          <p:cNvPr id="917" name="Google Shape;917;p55"/>
          <p:cNvSpPr/>
          <p:nvPr/>
        </p:nvSpPr>
        <p:spPr>
          <a:xfrm>
            <a:off x="227750" y="1822625"/>
            <a:ext cx="8559900" cy="2543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5"/>
          <p:cNvSpPr/>
          <p:nvPr/>
        </p:nvSpPr>
        <p:spPr>
          <a:xfrm>
            <a:off x="379807" y="1998650"/>
            <a:ext cx="1712400" cy="496800"/>
          </a:xfrm>
          <a:prstGeom prst="homePlat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rgbClr val="FFFFFF"/>
                </a:solidFill>
              </a:rPr>
              <a:t>①SEO</a:t>
            </a:r>
            <a:endParaRPr b="1">
              <a:solidFill>
                <a:srgbClr val="FFFFFF"/>
              </a:solidFill>
            </a:endParaRPr>
          </a:p>
        </p:txBody>
      </p:sp>
      <p:sp>
        <p:nvSpPr>
          <p:cNvPr id="919" name="Google Shape;919;p55"/>
          <p:cNvSpPr/>
          <p:nvPr/>
        </p:nvSpPr>
        <p:spPr>
          <a:xfrm>
            <a:off x="379774" y="2856625"/>
            <a:ext cx="1647900" cy="496800"/>
          </a:xfrm>
          <a:prstGeom prst="homePlat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rgbClr val="FFFFFF"/>
                </a:solidFill>
              </a:rPr>
              <a:t>②広告</a:t>
            </a:r>
            <a:endParaRPr b="1">
              <a:solidFill>
                <a:srgbClr val="FFFFFF"/>
              </a:solidFill>
            </a:endParaRPr>
          </a:p>
        </p:txBody>
      </p:sp>
      <p:sp>
        <p:nvSpPr>
          <p:cNvPr id="920" name="Google Shape;920;p55"/>
          <p:cNvSpPr/>
          <p:nvPr/>
        </p:nvSpPr>
        <p:spPr>
          <a:xfrm>
            <a:off x="379763" y="3641025"/>
            <a:ext cx="1647900" cy="496800"/>
          </a:xfrm>
          <a:prstGeom prst="homePlat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rgbClr val="FFFFFF"/>
                </a:solidFill>
              </a:rPr>
              <a:t>③セミナー</a:t>
            </a:r>
            <a:endParaRPr b="1">
              <a:solidFill>
                <a:srgbClr val="FFFFFF"/>
              </a:solidFill>
            </a:endParaRPr>
          </a:p>
        </p:txBody>
      </p:sp>
      <p:sp>
        <p:nvSpPr>
          <p:cNvPr id="921" name="Google Shape;921;p55"/>
          <p:cNvSpPr txBox="1"/>
          <p:nvPr/>
        </p:nvSpPr>
        <p:spPr>
          <a:xfrm>
            <a:off x="2219925" y="1954100"/>
            <a:ext cx="6662700" cy="5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300">
                <a:solidFill>
                  <a:srgbClr val="073763"/>
                </a:solidFill>
              </a:rPr>
              <a:t>長期的施策。記事コンテンツ作成が主な施策となる。また有効リードが多い</a:t>
            </a:r>
            <a:endParaRPr sz="1300">
              <a:solidFill>
                <a:srgbClr val="073763"/>
              </a:solidFill>
            </a:endParaRPr>
          </a:p>
          <a:p>
            <a:pPr marL="0" lvl="0" indent="0" algn="l" rtl="0">
              <a:spcBef>
                <a:spcPts val="0"/>
              </a:spcBef>
              <a:spcAft>
                <a:spcPts val="0"/>
              </a:spcAft>
              <a:buNone/>
            </a:pPr>
            <a:r>
              <a:rPr lang="ja" sz="1300">
                <a:solidFill>
                  <a:srgbClr val="073763"/>
                </a:solidFill>
              </a:rPr>
              <a:t>「キーワード」の選定が肝。</a:t>
            </a:r>
            <a:r>
              <a:rPr lang="ja" sz="1300" b="1" u="sng">
                <a:solidFill>
                  <a:srgbClr val="073763"/>
                </a:solidFill>
                <a:highlight>
                  <a:srgbClr val="FFF2CC"/>
                </a:highlight>
              </a:rPr>
              <a:t>広告運用を経てからの方が精度が上がりやすく</a:t>
            </a:r>
            <a:endParaRPr sz="1300" b="1" u="sng">
              <a:solidFill>
                <a:srgbClr val="073763"/>
              </a:solidFill>
              <a:highlight>
                <a:srgbClr val="FFF2CC"/>
              </a:highlight>
            </a:endParaRPr>
          </a:p>
          <a:p>
            <a:pPr marL="0" lvl="0" indent="0" algn="l" rtl="0">
              <a:spcBef>
                <a:spcPts val="0"/>
              </a:spcBef>
              <a:spcAft>
                <a:spcPts val="0"/>
              </a:spcAft>
              <a:buNone/>
            </a:pPr>
            <a:r>
              <a:rPr lang="ja" sz="1300" b="1" u="sng">
                <a:solidFill>
                  <a:srgbClr val="073763"/>
                </a:solidFill>
                <a:highlight>
                  <a:srgbClr val="FFF2CC"/>
                </a:highlight>
              </a:rPr>
              <a:t>広告依存率を下げるために取り組む企業が多い</a:t>
            </a:r>
            <a:r>
              <a:rPr lang="ja" sz="1300">
                <a:solidFill>
                  <a:srgbClr val="073763"/>
                </a:solidFill>
                <a:highlight>
                  <a:srgbClr val="FFF2CC"/>
                </a:highlight>
              </a:rPr>
              <a:t>。</a:t>
            </a:r>
            <a:endParaRPr sz="1300">
              <a:solidFill>
                <a:srgbClr val="073763"/>
              </a:solidFill>
              <a:highlight>
                <a:srgbClr val="FFF2CC"/>
              </a:highlight>
            </a:endParaRPr>
          </a:p>
        </p:txBody>
      </p:sp>
      <p:sp>
        <p:nvSpPr>
          <p:cNvPr id="922" name="Google Shape;922;p55"/>
          <p:cNvSpPr txBox="1"/>
          <p:nvPr/>
        </p:nvSpPr>
        <p:spPr>
          <a:xfrm>
            <a:off x="2296125" y="2812075"/>
            <a:ext cx="6121800" cy="5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300">
                <a:solidFill>
                  <a:srgbClr val="073763"/>
                </a:solidFill>
              </a:rPr>
              <a:t>予算さえあれば、すぐにトライ可能。</a:t>
            </a:r>
            <a:endParaRPr sz="1300">
              <a:solidFill>
                <a:srgbClr val="073763"/>
              </a:solidFill>
            </a:endParaRPr>
          </a:p>
          <a:p>
            <a:pPr marL="0" lvl="0" indent="0" algn="l" rtl="0">
              <a:spcBef>
                <a:spcPts val="0"/>
              </a:spcBef>
              <a:spcAft>
                <a:spcPts val="0"/>
              </a:spcAft>
              <a:buNone/>
            </a:pPr>
            <a:r>
              <a:rPr lang="ja" sz="1300">
                <a:solidFill>
                  <a:srgbClr val="073763"/>
                </a:solidFill>
              </a:rPr>
              <a:t>月額30万円～50万円程度でスタートするケースが多い。</a:t>
            </a:r>
            <a:endParaRPr sz="1300">
              <a:solidFill>
                <a:srgbClr val="073763"/>
              </a:solidFill>
            </a:endParaRPr>
          </a:p>
        </p:txBody>
      </p:sp>
      <p:sp>
        <p:nvSpPr>
          <p:cNvPr id="923" name="Google Shape;923;p55"/>
          <p:cNvSpPr txBox="1"/>
          <p:nvPr/>
        </p:nvSpPr>
        <p:spPr>
          <a:xfrm>
            <a:off x="2334650" y="3596475"/>
            <a:ext cx="6121800" cy="5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300">
                <a:solidFill>
                  <a:srgbClr val="073763"/>
                </a:solidFill>
              </a:rPr>
              <a:t>Facebook広告等でセミナーへ誘致することで新規リードを獲得する手法。</a:t>
            </a:r>
            <a:endParaRPr sz="1300">
              <a:solidFill>
                <a:srgbClr val="073763"/>
              </a:solidFill>
            </a:endParaRPr>
          </a:p>
          <a:p>
            <a:pPr marL="0" lvl="0" indent="0" algn="l" rtl="0">
              <a:spcBef>
                <a:spcPts val="0"/>
              </a:spcBef>
              <a:spcAft>
                <a:spcPts val="0"/>
              </a:spcAft>
              <a:buNone/>
            </a:pPr>
            <a:r>
              <a:rPr lang="ja" sz="1300">
                <a:solidFill>
                  <a:srgbClr val="073763"/>
                </a:solidFill>
              </a:rPr>
              <a:t>広告運用と併用することで効果が高まる。</a:t>
            </a:r>
            <a:endParaRPr sz="1300">
              <a:solidFill>
                <a:srgbClr val="073763"/>
              </a:solidFill>
            </a:endParaRPr>
          </a:p>
        </p:txBody>
      </p:sp>
      <p:sp>
        <p:nvSpPr>
          <p:cNvPr id="924" name="Google Shape;924;p55"/>
          <p:cNvSpPr txBox="1"/>
          <p:nvPr/>
        </p:nvSpPr>
        <p:spPr>
          <a:xfrm>
            <a:off x="179750" y="1271688"/>
            <a:ext cx="8660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solidFill>
                  <a:srgbClr val="073763"/>
                </a:solidFill>
              </a:rPr>
              <a:t>SEOはキーワードを含む記事コンテンツを多く作っていくことも大事だが、やや長期戦となる。</a:t>
            </a:r>
            <a:br>
              <a:rPr lang="ja" sz="1200">
                <a:solidFill>
                  <a:srgbClr val="073763"/>
                </a:solidFill>
              </a:rPr>
            </a:br>
            <a:r>
              <a:rPr lang="ja" sz="1200">
                <a:solidFill>
                  <a:srgbClr val="073763"/>
                </a:solidFill>
              </a:rPr>
              <a:t>最も早く、新規顧客をサイトに連れてくることができるのが「Web広告」</a:t>
            </a:r>
            <a:endParaRPr sz="1200">
              <a:solidFill>
                <a:srgbClr val="07376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参考：広告媒体について</a:t>
            </a:r>
            <a:endParaRPr/>
          </a:p>
        </p:txBody>
      </p:sp>
      <p:cxnSp>
        <p:nvCxnSpPr>
          <p:cNvPr id="930" name="Google Shape;930;p56"/>
          <p:cNvCxnSpPr/>
          <p:nvPr/>
        </p:nvCxnSpPr>
        <p:spPr>
          <a:xfrm>
            <a:off x="527678" y="3578973"/>
            <a:ext cx="2046900" cy="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56"/>
          <p:cNvCxnSpPr/>
          <p:nvPr/>
        </p:nvCxnSpPr>
        <p:spPr>
          <a:xfrm>
            <a:off x="527678" y="3031479"/>
            <a:ext cx="2046900" cy="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56"/>
          <p:cNvCxnSpPr/>
          <p:nvPr/>
        </p:nvCxnSpPr>
        <p:spPr>
          <a:xfrm>
            <a:off x="606904" y="2393754"/>
            <a:ext cx="2046900" cy="0"/>
          </a:xfrm>
          <a:prstGeom prst="straightConnector1">
            <a:avLst/>
          </a:prstGeom>
          <a:noFill/>
          <a:ln w="19050" cap="flat" cmpd="sng">
            <a:solidFill>
              <a:srgbClr val="FFFFFF"/>
            </a:solidFill>
            <a:prstDash val="solid"/>
            <a:round/>
            <a:headEnd type="none" w="med" len="med"/>
            <a:tailEnd type="none" w="med" len="med"/>
          </a:ln>
        </p:spPr>
      </p:cxnSp>
      <p:sp>
        <p:nvSpPr>
          <p:cNvPr id="933" name="Google Shape;933;p56"/>
          <p:cNvSpPr/>
          <p:nvPr/>
        </p:nvSpPr>
        <p:spPr>
          <a:xfrm>
            <a:off x="5831700" y="1868290"/>
            <a:ext cx="3000600" cy="7032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sz="1100" b="1">
                <a:solidFill>
                  <a:srgbClr val="073763"/>
                </a:solidFill>
              </a:rPr>
              <a:t>・リターゲティング</a:t>
            </a:r>
            <a:endParaRPr sz="1100" b="1">
              <a:solidFill>
                <a:srgbClr val="073763"/>
              </a:solidFill>
            </a:endParaRPr>
          </a:p>
          <a:p>
            <a:pPr marL="0" lvl="0" indent="0" algn="l" rtl="0">
              <a:lnSpc>
                <a:spcPct val="115000"/>
              </a:lnSpc>
              <a:spcBef>
                <a:spcPts val="0"/>
              </a:spcBef>
              <a:spcAft>
                <a:spcPts val="0"/>
              </a:spcAft>
              <a:buNone/>
            </a:pPr>
            <a:r>
              <a:rPr lang="ja" sz="900">
                <a:solidFill>
                  <a:srgbClr val="073763"/>
                </a:solidFill>
              </a:rPr>
              <a:t>一度サイトに来訪したユーザーをターゲティングする為費用対効果が高い。一定の数のサイト来訪を継続しなければ効果が持続しない弱点も</a:t>
            </a:r>
            <a:endParaRPr sz="900">
              <a:solidFill>
                <a:srgbClr val="073763"/>
              </a:solidFill>
            </a:endParaRPr>
          </a:p>
        </p:txBody>
      </p:sp>
      <p:cxnSp>
        <p:nvCxnSpPr>
          <p:cNvPr id="934" name="Google Shape;934;p56"/>
          <p:cNvCxnSpPr/>
          <p:nvPr/>
        </p:nvCxnSpPr>
        <p:spPr>
          <a:xfrm rot="10800000" flipH="1">
            <a:off x="2282575" y="2176529"/>
            <a:ext cx="3104100" cy="9600"/>
          </a:xfrm>
          <a:prstGeom prst="straightConnector1">
            <a:avLst/>
          </a:prstGeom>
          <a:noFill/>
          <a:ln w="9525" cap="flat" cmpd="sng">
            <a:solidFill>
              <a:srgbClr val="595959"/>
            </a:solidFill>
            <a:prstDash val="dot"/>
            <a:round/>
            <a:headEnd type="none" w="med" len="med"/>
            <a:tailEnd type="none" w="med" len="med"/>
          </a:ln>
        </p:spPr>
      </p:cxnSp>
      <p:sp>
        <p:nvSpPr>
          <p:cNvPr id="935" name="Google Shape;935;p56"/>
          <p:cNvSpPr/>
          <p:nvPr/>
        </p:nvSpPr>
        <p:spPr>
          <a:xfrm>
            <a:off x="5831700" y="1330225"/>
            <a:ext cx="3000600" cy="5379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sz="1100" b="1">
                <a:solidFill>
                  <a:srgbClr val="073763"/>
                </a:solidFill>
              </a:rPr>
              <a:t>・リスティング広告</a:t>
            </a:r>
            <a:r>
              <a:rPr lang="ja" sz="1000" b="1">
                <a:solidFill>
                  <a:srgbClr val="073763"/>
                </a:solidFill>
              </a:rPr>
              <a:t>（指名/通常キーワード）</a:t>
            </a:r>
            <a:endParaRPr sz="1000" b="1">
              <a:solidFill>
                <a:srgbClr val="073763"/>
              </a:solidFill>
            </a:endParaRPr>
          </a:p>
          <a:p>
            <a:pPr marL="0" lvl="0" indent="0" algn="l" rtl="0">
              <a:lnSpc>
                <a:spcPct val="115000"/>
              </a:lnSpc>
              <a:spcBef>
                <a:spcPts val="0"/>
              </a:spcBef>
              <a:spcAft>
                <a:spcPts val="0"/>
              </a:spcAft>
              <a:buNone/>
            </a:pPr>
            <a:r>
              <a:rPr lang="ja" sz="900">
                <a:solidFill>
                  <a:srgbClr val="073763"/>
                </a:solidFill>
              </a:rPr>
              <a:t>能動的に情報を探しているユーザーにアプローチできる為、顕在化したKWを設定し一番初めに出稿したい</a:t>
            </a:r>
            <a:endParaRPr sz="900">
              <a:solidFill>
                <a:srgbClr val="073763"/>
              </a:solidFill>
            </a:endParaRPr>
          </a:p>
        </p:txBody>
      </p:sp>
      <p:sp>
        <p:nvSpPr>
          <p:cNvPr id="936" name="Google Shape;936;p56"/>
          <p:cNvSpPr/>
          <p:nvPr/>
        </p:nvSpPr>
        <p:spPr>
          <a:xfrm>
            <a:off x="5831700" y="2570014"/>
            <a:ext cx="3000600" cy="7032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sz="1100" b="1">
                <a:solidFill>
                  <a:srgbClr val="073763"/>
                </a:solidFill>
              </a:rPr>
              <a:t>・Facebook広告</a:t>
            </a:r>
            <a:endParaRPr sz="1100" b="1">
              <a:solidFill>
                <a:srgbClr val="073763"/>
              </a:solidFill>
            </a:endParaRPr>
          </a:p>
          <a:p>
            <a:pPr marL="0" lvl="0" indent="0" algn="l" rtl="0">
              <a:lnSpc>
                <a:spcPct val="115000"/>
              </a:lnSpc>
              <a:spcBef>
                <a:spcPts val="0"/>
              </a:spcBef>
              <a:spcAft>
                <a:spcPts val="0"/>
              </a:spcAft>
              <a:buNone/>
            </a:pPr>
            <a:r>
              <a:rPr lang="ja" sz="900">
                <a:solidFill>
                  <a:srgbClr val="073763"/>
                </a:solidFill>
              </a:rPr>
              <a:t>ターゲティング精度が高い</a:t>
            </a:r>
            <a:endParaRPr sz="900">
              <a:solidFill>
                <a:srgbClr val="073763"/>
              </a:solidFill>
            </a:endParaRPr>
          </a:p>
          <a:p>
            <a:pPr marL="0" lvl="0" indent="0" algn="l" rtl="0">
              <a:lnSpc>
                <a:spcPct val="115000"/>
              </a:lnSpc>
              <a:spcBef>
                <a:spcPts val="0"/>
              </a:spcBef>
              <a:spcAft>
                <a:spcPts val="0"/>
              </a:spcAft>
              <a:buNone/>
            </a:pPr>
            <a:r>
              <a:rPr lang="ja" sz="900">
                <a:solidFill>
                  <a:srgbClr val="073763"/>
                </a:solidFill>
              </a:rPr>
              <a:t>ターゲットのデモグラ（興味関心）と商材との親和性が高い場合は優先的に出稿したい</a:t>
            </a:r>
            <a:endParaRPr sz="900">
              <a:solidFill>
                <a:srgbClr val="073763"/>
              </a:solidFill>
            </a:endParaRPr>
          </a:p>
        </p:txBody>
      </p:sp>
      <p:cxnSp>
        <p:nvCxnSpPr>
          <p:cNvPr id="937" name="Google Shape;937;p56"/>
          <p:cNvCxnSpPr/>
          <p:nvPr/>
        </p:nvCxnSpPr>
        <p:spPr>
          <a:xfrm rot="10800000" flipH="1">
            <a:off x="2497178" y="4247757"/>
            <a:ext cx="2889300" cy="12300"/>
          </a:xfrm>
          <a:prstGeom prst="straightConnector1">
            <a:avLst/>
          </a:prstGeom>
          <a:noFill/>
          <a:ln w="9525" cap="flat" cmpd="sng">
            <a:solidFill>
              <a:srgbClr val="595959"/>
            </a:solidFill>
            <a:prstDash val="dot"/>
            <a:round/>
            <a:headEnd type="none" w="med" len="med"/>
            <a:tailEnd type="none" w="med" len="med"/>
          </a:ln>
        </p:spPr>
      </p:cxnSp>
      <p:sp>
        <p:nvSpPr>
          <p:cNvPr id="938" name="Google Shape;938;p56"/>
          <p:cNvSpPr/>
          <p:nvPr/>
        </p:nvSpPr>
        <p:spPr>
          <a:xfrm>
            <a:off x="2989054" y="2208111"/>
            <a:ext cx="2214600" cy="5922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100" b="1">
                <a:solidFill>
                  <a:srgbClr val="FFFFFF"/>
                </a:solidFill>
              </a:rPr>
              <a:t>リスティング</a:t>
            </a:r>
            <a:endParaRPr sz="1100" b="1">
              <a:solidFill>
                <a:srgbClr val="FFFFFF"/>
              </a:solidFill>
            </a:endParaRPr>
          </a:p>
          <a:p>
            <a:pPr marL="0" lvl="0" indent="0" algn="ctr" rtl="0">
              <a:spcBef>
                <a:spcPts val="0"/>
              </a:spcBef>
              <a:spcAft>
                <a:spcPts val="0"/>
              </a:spcAft>
              <a:buClr>
                <a:srgbClr val="000000"/>
              </a:buClr>
              <a:buSzPts val="1100"/>
              <a:buFont typeface="Arial"/>
              <a:buNone/>
            </a:pPr>
            <a:r>
              <a:rPr lang="ja" sz="900" b="1">
                <a:solidFill>
                  <a:srgbClr val="FFFFFF"/>
                </a:solidFill>
              </a:rPr>
              <a:t>（通常キーワード）</a:t>
            </a:r>
            <a:endParaRPr sz="900" b="1">
              <a:solidFill>
                <a:srgbClr val="FFFFFF"/>
              </a:solidFill>
            </a:endParaRPr>
          </a:p>
        </p:txBody>
      </p:sp>
      <p:sp>
        <p:nvSpPr>
          <p:cNvPr id="939" name="Google Shape;939;p56"/>
          <p:cNvSpPr/>
          <p:nvPr/>
        </p:nvSpPr>
        <p:spPr>
          <a:xfrm>
            <a:off x="2989031" y="2844566"/>
            <a:ext cx="2214600" cy="4929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rPr>
              <a:t>Facebook広告 / ディスプレイ広告</a:t>
            </a:r>
            <a:endParaRPr sz="1000" b="1">
              <a:solidFill>
                <a:srgbClr val="073763"/>
              </a:solidFill>
            </a:endParaRPr>
          </a:p>
          <a:p>
            <a:pPr marL="0" lvl="0" indent="0" algn="ctr" rtl="0">
              <a:spcBef>
                <a:spcPts val="0"/>
              </a:spcBef>
              <a:spcAft>
                <a:spcPts val="0"/>
              </a:spcAft>
              <a:buNone/>
            </a:pPr>
            <a:r>
              <a:rPr lang="ja" sz="800" b="1">
                <a:solidFill>
                  <a:srgbClr val="073763"/>
                </a:solidFill>
              </a:rPr>
              <a:t>（リターゲティング）</a:t>
            </a:r>
            <a:endParaRPr sz="800">
              <a:solidFill>
                <a:srgbClr val="073763"/>
              </a:solidFill>
            </a:endParaRPr>
          </a:p>
        </p:txBody>
      </p:sp>
      <p:sp>
        <p:nvSpPr>
          <p:cNvPr id="940" name="Google Shape;940;p56"/>
          <p:cNvSpPr/>
          <p:nvPr/>
        </p:nvSpPr>
        <p:spPr>
          <a:xfrm>
            <a:off x="4147202" y="3380834"/>
            <a:ext cx="1056600" cy="7746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073763"/>
                </a:solidFill>
              </a:rPr>
              <a:t>ディスプレイ広告</a:t>
            </a:r>
            <a:endParaRPr sz="900" b="1">
              <a:solidFill>
                <a:srgbClr val="073763"/>
              </a:solidFill>
            </a:endParaRPr>
          </a:p>
          <a:p>
            <a:pPr marL="0" lvl="0" indent="0" algn="ctr" rtl="0">
              <a:spcBef>
                <a:spcPts val="0"/>
              </a:spcBef>
              <a:spcAft>
                <a:spcPts val="0"/>
              </a:spcAft>
              <a:buNone/>
            </a:pPr>
            <a:r>
              <a:rPr lang="ja" sz="800" b="1">
                <a:solidFill>
                  <a:srgbClr val="073763"/>
                </a:solidFill>
              </a:rPr>
              <a:t>（GDN、YDA）</a:t>
            </a:r>
            <a:endParaRPr sz="800" b="1">
              <a:solidFill>
                <a:srgbClr val="073763"/>
              </a:solidFill>
            </a:endParaRPr>
          </a:p>
          <a:p>
            <a:pPr marL="0" lvl="0" indent="0" algn="ctr" rtl="0">
              <a:spcBef>
                <a:spcPts val="0"/>
              </a:spcBef>
              <a:spcAft>
                <a:spcPts val="0"/>
              </a:spcAft>
              <a:buNone/>
            </a:pPr>
            <a:r>
              <a:rPr lang="ja" sz="600" b="1">
                <a:solidFill>
                  <a:srgbClr val="073763"/>
                </a:solidFill>
              </a:rPr>
              <a:t>※興味関心／類似</a:t>
            </a:r>
            <a:endParaRPr sz="600" b="1">
              <a:solidFill>
                <a:srgbClr val="073763"/>
              </a:solidFill>
            </a:endParaRPr>
          </a:p>
          <a:p>
            <a:pPr marL="0" lvl="0" indent="0" algn="ctr" rtl="0">
              <a:spcBef>
                <a:spcPts val="0"/>
              </a:spcBef>
              <a:spcAft>
                <a:spcPts val="0"/>
              </a:spcAft>
              <a:buNone/>
            </a:pPr>
            <a:r>
              <a:rPr lang="ja" sz="600" b="1">
                <a:solidFill>
                  <a:srgbClr val="073763"/>
                </a:solidFill>
              </a:rPr>
              <a:t>ターゲティング</a:t>
            </a:r>
            <a:endParaRPr sz="600" b="1">
              <a:solidFill>
                <a:srgbClr val="073763"/>
              </a:solidFill>
            </a:endParaRPr>
          </a:p>
        </p:txBody>
      </p:sp>
      <p:sp>
        <p:nvSpPr>
          <p:cNvPr id="941" name="Google Shape;941;p56"/>
          <p:cNvSpPr/>
          <p:nvPr/>
        </p:nvSpPr>
        <p:spPr>
          <a:xfrm>
            <a:off x="5831700" y="3271369"/>
            <a:ext cx="3000600" cy="6087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sz="1100" b="1">
                <a:solidFill>
                  <a:srgbClr val="073763"/>
                </a:solidFill>
              </a:rPr>
              <a:t>・ディスプレイ広告（GDN、YDA）</a:t>
            </a:r>
            <a:endParaRPr sz="1100" b="1">
              <a:solidFill>
                <a:srgbClr val="073763"/>
              </a:solidFill>
            </a:endParaRPr>
          </a:p>
          <a:p>
            <a:pPr marL="0" lvl="0" indent="0" algn="l" rtl="0">
              <a:lnSpc>
                <a:spcPct val="115000"/>
              </a:lnSpc>
              <a:spcBef>
                <a:spcPts val="0"/>
              </a:spcBef>
              <a:spcAft>
                <a:spcPts val="0"/>
              </a:spcAft>
              <a:buNone/>
            </a:pPr>
            <a:r>
              <a:rPr lang="ja" sz="900">
                <a:solidFill>
                  <a:srgbClr val="073763"/>
                </a:solidFill>
              </a:rPr>
              <a:t>インプレッション単価が他媒体に比べてやすい</a:t>
            </a:r>
            <a:endParaRPr sz="900">
              <a:solidFill>
                <a:srgbClr val="073763"/>
              </a:solidFill>
            </a:endParaRPr>
          </a:p>
          <a:p>
            <a:pPr marL="0" lvl="0" indent="0" algn="l" rtl="0">
              <a:lnSpc>
                <a:spcPct val="115000"/>
              </a:lnSpc>
              <a:spcBef>
                <a:spcPts val="0"/>
              </a:spcBef>
              <a:spcAft>
                <a:spcPts val="0"/>
              </a:spcAft>
              <a:buNone/>
            </a:pPr>
            <a:r>
              <a:rPr lang="ja" sz="900">
                <a:solidFill>
                  <a:srgbClr val="073763"/>
                </a:solidFill>
              </a:rPr>
              <a:t>ざっくりした訴求軸のテストなどには適している</a:t>
            </a:r>
            <a:endParaRPr sz="900">
              <a:solidFill>
                <a:srgbClr val="073763"/>
              </a:solidFill>
            </a:endParaRPr>
          </a:p>
        </p:txBody>
      </p:sp>
      <p:sp>
        <p:nvSpPr>
          <p:cNvPr id="942" name="Google Shape;942;p56"/>
          <p:cNvSpPr/>
          <p:nvPr/>
        </p:nvSpPr>
        <p:spPr>
          <a:xfrm>
            <a:off x="5831700" y="3879231"/>
            <a:ext cx="3000600" cy="5379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sz="1100" b="1">
                <a:solidFill>
                  <a:srgbClr val="073763"/>
                </a:solidFill>
              </a:rPr>
              <a:t>・記事広告</a:t>
            </a:r>
            <a:endParaRPr sz="1100" b="1">
              <a:solidFill>
                <a:srgbClr val="073763"/>
              </a:solidFill>
            </a:endParaRPr>
          </a:p>
          <a:p>
            <a:pPr marL="0" lvl="0" indent="0" algn="l" rtl="0">
              <a:lnSpc>
                <a:spcPct val="115000"/>
              </a:lnSpc>
              <a:spcBef>
                <a:spcPts val="0"/>
              </a:spcBef>
              <a:spcAft>
                <a:spcPts val="0"/>
              </a:spcAft>
              <a:buNone/>
            </a:pPr>
            <a:r>
              <a:rPr lang="ja" sz="900">
                <a:solidFill>
                  <a:srgbClr val="073763"/>
                </a:solidFill>
              </a:rPr>
              <a:t>記事を読むことで課題に気づき「自分ゴト化」してもらう＝「ニーズを顕在化させる」のに向いている</a:t>
            </a:r>
            <a:endParaRPr sz="900">
              <a:solidFill>
                <a:srgbClr val="073763"/>
              </a:solidFill>
            </a:endParaRPr>
          </a:p>
        </p:txBody>
      </p:sp>
      <p:sp>
        <p:nvSpPr>
          <p:cNvPr id="943" name="Google Shape;943;p56"/>
          <p:cNvSpPr/>
          <p:nvPr/>
        </p:nvSpPr>
        <p:spPr>
          <a:xfrm>
            <a:off x="2989054" y="1379940"/>
            <a:ext cx="1158000" cy="774600"/>
          </a:xfrm>
          <a:prstGeom prst="rect">
            <a:avLst/>
          </a:prstGeom>
          <a:solidFill>
            <a:srgbClr val="3D85C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100" b="1">
                <a:solidFill>
                  <a:srgbClr val="FFFFFF"/>
                </a:solidFill>
              </a:rPr>
              <a:t>リスティング</a:t>
            </a:r>
            <a:endParaRPr sz="1100" b="1">
              <a:solidFill>
                <a:srgbClr val="FFFFFF"/>
              </a:solidFill>
            </a:endParaRPr>
          </a:p>
          <a:p>
            <a:pPr marL="0" lvl="0" indent="0" algn="ctr" rtl="0">
              <a:spcBef>
                <a:spcPts val="0"/>
              </a:spcBef>
              <a:spcAft>
                <a:spcPts val="0"/>
              </a:spcAft>
              <a:buClr>
                <a:srgbClr val="000000"/>
              </a:buClr>
              <a:buSzPts val="1100"/>
              <a:buFont typeface="Arial"/>
              <a:buNone/>
            </a:pPr>
            <a:r>
              <a:rPr lang="ja" sz="900" b="1">
                <a:solidFill>
                  <a:srgbClr val="FFFFFF"/>
                </a:solidFill>
              </a:rPr>
              <a:t>（指名キーワード）</a:t>
            </a:r>
            <a:endParaRPr sz="900" b="1">
              <a:solidFill>
                <a:srgbClr val="FFFFFF"/>
              </a:solidFill>
            </a:endParaRPr>
          </a:p>
        </p:txBody>
      </p:sp>
      <p:sp>
        <p:nvSpPr>
          <p:cNvPr id="944" name="Google Shape;944;p56"/>
          <p:cNvSpPr txBox="1"/>
          <p:nvPr/>
        </p:nvSpPr>
        <p:spPr>
          <a:xfrm>
            <a:off x="1478550" y="4352550"/>
            <a:ext cx="6339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solidFill>
                  <a:srgbClr val="073763"/>
                </a:solidFill>
                <a:highlight>
                  <a:srgbClr val="FFF2CC"/>
                </a:highlight>
              </a:rPr>
              <a:t>CVを獲得するのに最も有効なのは</a:t>
            </a:r>
            <a:r>
              <a:rPr lang="ja" b="1">
                <a:solidFill>
                  <a:srgbClr val="073763"/>
                </a:solidFill>
                <a:highlight>
                  <a:srgbClr val="FFF2CC"/>
                </a:highlight>
              </a:rPr>
              <a:t>リスティング広告　</a:t>
            </a:r>
            <a:endParaRPr b="1">
              <a:solidFill>
                <a:srgbClr val="073763"/>
              </a:solidFill>
              <a:highlight>
                <a:srgbClr val="FFF2CC"/>
              </a:highlight>
            </a:endParaRPr>
          </a:p>
          <a:p>
            <a:pPr marL="0" lvl="0" indent="0" algn="ctr" rtl="0">
              <a:spcBef>
                <a:spcPts val="0"/>
              </a:spcBef>
              <a:spcAft>
                <a:spcPts val="0"/>
              </a:spcAft>
              <a:buNone/>
            </a:pPr>
            <a:r>
              <a:rPr lang="ja">
                <a:solidFill>
                  <a:srgbClr val="073763"/>
                </a:solidFill>
                <a:highlight>
                  <a:srgbClr val="FFF2CC"/>
                </a:highlight>
              </a:rPr>
              <a:t>その後、数を獲得する目的で下の手段に広げていくイメージ</a:t>
            </a:r>
            <a:endParaRPr>
              <a:solidFill>
                <a:srgbClr val="073763"/>
              </a:solidFill>
              <a:highlight>
                <a:srgbClr val="FFF2CC"/>
              </a:highlight>
            </a:endParaRPr>
          </a:p>
        </p:txBody>
      </p:sp>
      <p:grpSp>
        <p:nvGrpSpPr>
          <p:cNvPr id="945" name="Google Shape;945;p56"/>
          <p:cNvGrpSpPr/>
          <p:nvPr/>
        </p:nvGrpSpPr>
        <p:grpSpPr>
          <a:xfrm>
            <a:off x="71400" y="1379832"/>
            <a:ext cx="5085832" cy="2883176"/>
            <a:chOff x="-4800" y="1998172"/>
            <a:chExt cx="5433000" cy="2617500"/>
          </a:xfrm>
        </p:grpSpPr>
        <p:sp>
          <p:nvSpPr>
            <p:cNvPr id="946" name="Google Shape;946;p56"/>
            <p:cNvSpPr/>
            <p:nvPr/>
          </p:nvSpPr>
          <p:spPr>
            <a:xfrm>
              <a:off x="337900" y="1998172"/>
              <a:ext cx="2796900" cy="2617500"/>
            </a:xfrm>
            <a:prstGeom prst="triangle">
              <a:avLst>
                <a:gd name="adj" fmla="val 5000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947" name="Google Shape;947;p56"/>
            <p:cNvSpPr/>
            <p:nvPr/>
          </p:nvSpPr>
          <p:spPr>
            <a:xfrm>
              <a:off x="782450" y="2007968"/>
              <a:ext cx="1943400" cy="1767300"/>
            </a:xfrm>
            <a:prstGeom prst="triangle">
              <a:avLst>
                <a:gd name="adj" fmla="val 50000"/>
              </a:avLst>
            </a:prstGeom>
            <a:solidFill>
              <a:srgbClr val="6D9EEB"/>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6"/>
            <p:cNvSpPr/>
            <p:nvPr/>
          </p:nvSpPr>
          <p:spPr>
            <a:xfrm>
              <a:off x="1057400" y="1998172"/>
              <a:ext cx="1388700" cy="1289700"/>
            </a:xfrm>
            <a:prstGeom prst="triangle">
              <a:avLst>
                <a:gd name="adj"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6"/>
            <p:cNvSpPr/>
            <p:nvPr/>
          </p:nvSpPr>
          <p:spPr>
            <a:xfrm>
              <a:off x="1376600" y="1998172"/>
              <a:ext cx="774900" cy="703200"/>
            </a:xfrm>
            <a:prstGeom prst="triangl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6"/>
            <p:cNvSpPr/>
            <p:nvPr/>
          </p:nvSpPr>
          <p:spPr>
            <a:xfrm>
              <a:off x="-4800" y="2273371"/>
              <a:ext cx="839400" cy="398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b="1">
                  <a:solidFill>
                    <a:srgbClr val="000000"/>
                  </a:solidFill>
                </a:rPr>
                <a:t>明確層</a:t>
              </a:r>
              <a:endParaRPr sz="600" b="1">
                <a:solidFill>
                  <a:srgbClr val="000000"/>
                </a:solidFill>
              </a:endParaRPr>
            </a:p>
          </p:txBody>
        </p:sp>
        <p:sp>
          <p:nvSpPr>
            <p:cNvPr id="951" name="Google Shape;951;p56"/>
            <p:cNvSpPr/>
            <p:nvPr/>
          </p:nvSpPr>
          <p:spPr>
            <a:xfrm>
              <a:off x="0" y="3951728"/>
              <a:ext cx="839400" cy="398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b="1">
                  <a:solidFill>
                    <a:srgbClr val="000000"/>
                  </a:solidFill>
                </a:rPr>
                <a:t>潜在層</a:t>
              </a:r>
              <a:endParaRPr sz="600" b="1">
                <a:solidFill>
                  <a:srgbClr val="000000"/>
                </a:solidFill>
              </a:endParaRPr>
            </a:p>
          </p:txBody>
        </p:sp>
        <p:sp>
          <p:nvSpPr>
            <p:cNvPr id="952" name="Google Shape;952;p56"/>
            <p:cNvSpPr/>
            <p:nvPr/>
          </p:nvSpPr>
          <p:spPr>
            <a:xfrm>
              <a:off x="0" y="2830271"/>
              <a:ext cx="839400" cy="398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b="1">
                  <a:solidFill>
                    <a:srgbClr val="000000"/>
                  </a:solidFill>
                </a:rPr>
                <a:t>顕在層</a:t>
              </a:r>
              <a:endParaRPr sz="600" b="1">
                <a:solidFill>
                  <a:srgbClr val="000000"/>
                </a:solidFill>
              </a:endParaRPr>
            </a:p>
          </p:txBody>
        </p:sp>
        <p:sp>
          <p:nvSpPr>
            <p:cNvPr id="953" name="Google Shape;953;p56"/>
            <p:cNvSpPr/>
            <p:nvPr/>
          </p:nvSpPr>
          <p:spPr>
            <a:xfrm>
              <a:off x="0" y="3360696"/>
              <a:ext cx="839400" cy="398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b="1">
                  <a:solidFill>
                    <a:srgbClr val="000000"/>
                  </a:solidFill>
                </a:rPr>
                <a:t>準顕在層</a:t>
              </a:r>
              <a:endParaRPr sz="600" b="1">
                <a:solidFill>
                  <a:srgbClr val="000000"/>
                </a:solidFill>
              </a:endParaRPr>
            </a:p>
          </p:txBody>
        </p:sp>
        <p:cxnSp>
          <p:nvCxnSpPr>
            <p:cNvPr id="954" name="Google Shape;954;p56"/>
            <p:cNvCxnSpPr/>
            <p:nvPr/>
          </p:nvCxnSpPr>
          <p:spPr>
            <a:xfrm>
              <a:off x="763050" y="3279329"/>
              <a:ext cx="1968900" cy="0"/>
            </a:xfrm>
            <a:prstGeom prst="straightConnector1">
              <a:avLst/>
            </a:prstGeom>
            <a:noFill/>
            <a:ln w="19050" cap="flat" cmpd="sng">
              <a:solidFill>
                <a:srgbClr val="FFFFFF"/>
              </a:solidFill>
              <a:prstDash val="solid"/>
              <a:round/>
              <a:headEnd type="none" w="med" len="med"/>
              <a:tailEnd type="none" w="med" len="med"/>
            </a:ln>
          </p:spPr>
        </p:cxnSp>
        <p:cxnSp>
          <p:nvCxnSpPr>
            <p:cNvPr id="955" name="Google Shape;955;p56"/>
            <p:cNvCxnSpPr/>
            <p:nvPr/>
          </p:nvCxnSpPr>
          <p:spPr>
            <a:xfrm>
              <a:off x="763050" y="3781811"/>
              <a:ext cx="1968900" cy="0"/>
            </a:xfrm>
            <a:prstGeom prst="straightConnector1">
              <a:avLst/>
            </a:prstGeom>
            <a:noFill/>
            <a:ln w="19050" cap="flat" cmpd="sng">
              <a:solidFill>
                <a:srgbClr val="FFFFFF"/>
              </a:solidFill>
              <a:prstDash val="solid"/>
              <a:round/>
              <a:headEnd type="none" w="med" len="med"/>
              <a:tailEnd type="none" w="med" len="med"/>
            </a:ln>
          </p:spPr>
        </p:cxnSp>
        <p:cxnSp>
          <p:nvCxnSpPr>
            <p:cNvPr id="956" name="Google Shape;956;p56"/>
            <p:cNvCxnSpPr/>
            <p:nvPr/>
          </p:nvCxnSpPr>
          <p:spPr>
            <a:xfrm>
              <a:off x="839400" y="2710539"/>
              <a:ext cx="1968900" cy="0"/>
            </a:xfrm>
            <a:prstGeom prst="straightConnector1">
              <a:avLst/>
            </a:prstGeom>
            <a:noFill/>
            <a:ln w="19050" cap="flat" cmpd="sng">
              <a:solidFill>
                <a:srgbClr val="FFFFFF"/>
              </a:solidFill>
              <a:prstDash val="solid"/>
              <a:round/>
              <a:headEnd type="none" w="med" len="med"/>
              <a:tailEnd type="none" w="med" len="med"/>
            </a:ln>
          </p:spPr>
        </p:cxnSp>
        <p:cxnSp>
          <p:nvCxnSpPr>
            <p:cNvPr id="957" name="Google Shape;957;p56"/>
            <p:cNvCxnSpPr/>
            <p:nvPr/>
          </p:nvCxnSpPr>
          <p:spPr>
            <a:xfrm>
              <a:off x="2217600" y="3274156"/>
              <a:ext cx="3210600" cy="9000"/>
            </a:xfrm>
            <a:prstGeom prst="straightConnector1">
              <a:avLst/>
            </a:prstGeom>
            <a:noFill/>
            <a:ln w="9525" cap="flat" cmpd="sng">
              <a:solidFill>
                <a:srgbClr val="595959"/>
              </a:solidFill>
              <a:prstDash val="dot"/>
              <a:round/>
              <a:headEnd type="none" w="med" len="med"/>
              <a:tailEnd type="none" w="med" len="med"/>
            </a:ln>
          </p:spPr>
        </p:cxnSp>
        <p:cxnSp>
          <p:nvCxnSpPr>
            <p:cNvPr id="958" name="Google Shape;958;p56"/>
            <p:cNvCxnSpPr/>
            <p:nvPr/>
          </p:nvCxnSpPr>
          <p:spPr>
            <a:xfrm>
              <a:off x="2446200" y="3789646"/>
              <a:ext cx="2973900" cy="17400"/>
            </a:xfrm>
            <a:prstGeom prst="straightConnector1">
              <a:avLst/>
            </a:prstGeom>
            <a:noFill/>
            <a:ln w="9525" cap="flat" cmpd="sng">
              <a:solidFill>
                <a:srgbClr val="595959"/>
              </a:solidFill>
              <a:prstDash val="dot"/>
              <a:round/>
              <a:headEnd type="none" w="med" len="med"/>
              <a:tailEnd type="none" w="med" len="med"/>
            </a:ln>
          </p:spPr>
        </p:cxnSp>
      </p:grpSp>
      <p:sp>
        <p:nvSpPr>
          <p:cNvPr id="959" name="Google Shape;959;p56"/>
          <p:cNvSpPr txBox="1"/>
          <p:nvPr/>
        </p:nvSpPr>
        <p:spPr>
          <a:xfrm>
            <a:off x="697075" y="2834750"/>
            <a:ext cx="194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ja" sz="1000" b="1">
                <a:solidFill>
                  <a:srgbClr val="073763"/>
                </a:solidFill>
              </a:rPr>
              <a:t>　課題を感じているが　</a:t>
            </a:r>
            <a:endParaRPr sz="1000" b="1">
              <a:solidFill>
                <a:srgbClr val="073763"/>
              </a:solidFill>
            </a:endParaRPr>
          </a:p>
          <a:p>
            <a:pPr marL="0" lvl="0" indent="0" algn="ctr" rtl="0">
              <a:spcBef>
                <a:spcPts val="0"/>
              </a:spcBef>
              <a:spcAft>
                <a:spcPts val="0"/>
              </a:spcAft>
              <a:buNone/>
            </a:pPr>
            <a:r>
              <a:rPr lang="ja" sz="1000" b="1">
                <a:solidFill>
                  <a:srgbClr val="073763"/>
                </a:solidFill>
              </a:rPr>
              <a:t>　進んで情報収集はしない</a:t>
            </a:r>
            <a:endParaRPr b="1">
              <a:solidFill>
                <a:srgbClr val="073763"/>
              </a:solidFill>
            </a:endParaRPr>
          </a:p>
        </p:txBody>
      </p:sp>
      <p:sp>
        <p:nvSpPr>
          <p:cNvPr id="960" name="Google Shape;960;p56"/>
          <p:cNvSpPr txBox="1"/>
          <p:nvPr/>
        </p:nvSpPr>
        <p:spPr>
          <a:xfrm>
            <a:off x="890873" y="2264138"/>
            <a:ext cx="155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solidFill>
                  <a:srgbClr val="FFFFFF"/>
                </a:solidFill>
                <a:highlight>
                  <a:srgbClr val="1155CC"/>
                </a:highlight>
              </a:rPr>
              <a:t>　課題への自覚があり</a:t>
            </a:r>
            <a:endParaRPr sz="1000" b="1">
              <a:solidFill>
                <a:srgbClr val="FFFFFF"/>
              </a:solidFill>
              <a:highlight>
                <a:srgbClr val="1155CC"/>
              </a:highlight>
            </a:endParaRPr>
          </a:p>
          <a:p>
            <a:pPr marL="0" lvl="0" indent="0" algn="ctr" rtl="0">
              <a:spcBef>
                <a:spcPts val="0"/>
              </a:spcBef>
              <a:spcAft>
                <a:spcPts val="0"/>
              </a:spcAft>
              <a:buNone/>
            </a:pPr>
            <a:r>
              <a:rPr lang="ja" sz="1000" b="1">
                <a:solidFill>
                  <a:srgbClr val="FFFFFF"/>
                </a:solidFill>
                <a:highlight>
                  <a:srgbClr val="1155CC"/>
                </a:highlight>
              </a:rPr>
              <a:t>　解決策を模索中　</a:t>
            </a:r>
            <a:endParaRPr b="1">
              <a:solidFill>
                <a:srgbClr val="FFFFFF"/>
              </a:solidFill>
              <a:highlight>
                <a:srgbClr val="1155CC"/>
              </a:highlight>
            </a:endParaRPr>
          </a:p>
        </p:txBody>
      </p:sp>
      <p:sp>
        <p:nvSpPr>
          <p:cNvPr id="961" name="Google Shape;961;p56"/>
          <p:cNvSpPr txBox="1"/>
          <p:nvPr/>
        </p:nvSpPr>
        <p:spPr>
          <a:xfrm>
            <a:off x="858476" y="1605910"/>
            <a:ext cx="1618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solidFill>
                  <a:srgbClr val="FFFFFF"/>
                </a:solidFill>
                <a:highlight>
                  <a:srgbClr val="1C4587"/>
                </a:highlight>
              </a:rPr>
              <a:t>　具体的な発注先を　</a:t>
            </a:r>
            <a:endParaRPr sz="1000" b="1">
              <a:solidFill>
                <a:srgbClr val="FFFFFF"/>
              </a:solidFill>
              <a:highlight>
                <a:srgbClr val="1C4587"/>
              </a:highlight>
            </a:endParaRPr>
          </a:p>
          <a:p>
            <a:pPr marL="0" lvl="0" indent="0" algn="ctr" rtl="0">
              <a:spcBef>
                <a:spcPts val="0"/>
              </a:spcBef>
              <a:spcAft>
                <a:spcPts val="0"/>
              </a:spcAft>
              <a:buNone/>
            </a:pPr>
            <a:r>
              <a:rPr lang="ja" sz="1000" b="1">
                <a:solidFill>
                  <a:srgbClr val="FFFFFF"/>
                </a:solidFill>
                <a:highlight>
                  <a:srgbClr val="1C4587"/>
                </a:highlight>
              </a:rPr>
              <a:t>　絞り込んでいる　</a:t>
            </a:r>
            <a:endParaRPr b="1">
              <a:solidFill>
                <a:srgbClr val="FFFFFF"/>
              </a:solidFill>
              <a:highlight>
                <a:srgbClr val="1C4587"/>
              </a:highlight>
            </a:endParaRPr>
          </a:p>
        </p:txBody>
      </p:sp>
      <p:sp>
        <p:nvSpPr>
          <p:cNvPr id="962" name="Google Shape;962;p56"/>
          <p:cNvSpPr txBox="1"/>
          <p:nvPr/>
        </p:nvSpPr>
        <p:spPr>
          <a:xfrm>
            <a:off x="790372" y="3541253"/>
            <a:ext cx="1755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solidFill>
                  <a:srgbClr val="073763"/>
                </a:solidFill>
              </a:rPr>
              <a:t>　解決すべき課題がない </a:t>
            </a:r>
            <a:endParaRPr sz="1000" b="1">
              <a:solidFill>
                <a:srgbClr val="073763"/>
              </a:solidFill>
            </a:endParaRPr>
          </a:p>
          <a:p>
            <a:pPr marL="0" lvl="0" indent="0" algn="ctr" rtl="0">
              <a:spcBef>
                <a:spcPts val="0"/>
              </a:spcBef>
              <a:spcAft>
                <a:spcPts val="0"/>
              </a:spcAft>
              <a:buNone/>
            </a:pPr>
            <a:r>
              <a:rPr lang="ja" sz="1000" b="1">
                <a:solidFill>
                  <a:srgbClr val="073763"/>
                </a:solidFill>
              </a:rPr>
              <a:t>　あっても認識していない</a:t>
            </a:r>
            <a:endParaRPr b="1">
              <a:solidFill>
                <a:srgbClr val="073763"/>
              </a:solidFill>
            </a:endParaRPr>
          </a:p>
        </p:txBody>
      </p:sp>
      <p:sp>
        <p:nvSpPr>
          <p:cNvPr id="963" name="Google Shape;963;p56"/>
          <p:cNvSpPr/>
          <p:nvPr/>
        </p:nvSpPr>
        <p:spPr>
          <a:xfrm>
            <a:off x="2988984" y="3380951"/>
            <a:ext cx="1095600" cy="7746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Facebook広告</a:t>
            </a:r>
            <a:r>
              <a:rPr lang="ja" sz="600" b="1">
                <a:solidFill>
                  <a:srgbClr val="073763"/>
                </a:solidFill>
              </a:rPr>
              <a:t>（興味関心／類似</a:t>
            </a:r>
            <a:endParaRPr sz="600" b="1">
              <a:solidFill>
                <a:srgbClr val="073763"/>
              </a:solidFill>
            </a:endParaRPr>
          </a:p>
          <a:p>
            <a:pPr marL="0" lvl="0" indent="0" algn="ctr" rtl="0">
              <a:spcBef>
                <a:spcPts val="0"/>
              </a:spcBef>
              <a:spcAft>
                <a:spcPts val="0"/>
              </a:spcAft>
              <a:buNone/>
            </a:pPr>
            <a:r>
              <a:rPr lang="ja" sz="600" b="1">
                <a:solidFill>
                  <a:srgbClr val="073763"/>
                </a:solidFill>
              </a:rPr>
              <a:t>　  ターゲティング）</a:t>
            </a:r>
            <a:endParaRPr sz="600" b="1">
              <a:solidFill>
                <a:srgbClr val="073763"/>
              </a:solidFill>
            </a:endParaRPr>
          </a:p>
        </p:txBody>
      </p:sp>
      <p:sp>
        <p:nvSpPr>
          <p:cNvPr id="964" name="Google Shape;964;p56"/>
          <p:cNvSpPr/>
          <p:nvPr/>
        </p:nvSpPr>
        <p:spPr>
          <a:xfrm>
            <a:off x="5253607" y="3017955"/>
            <a:ext cx="578100" cy="11373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b="1">
                <a:solidFill>
                  <a:srgbClr val="073763"/>
                </a:solidFill>
              </a:rPr>
              <a:t>記事</a:t>
            </a:r>
            <a:endParaRPr sz="1100" b="1">
              <a:solidFill>
                <a:srgbClr val="073763"/>
              </a:solidFill>
            </a:endParaRPr>
          </a:p>
          <a:p>
            <a:pPr marL="0" lvl="0" indent="0" algn="ctr" rtl="0">
              <a:spcBef>
                <a:spcPts val="0"/>
              </a:spcBef>
              <a:spcAft>
                <a:spcPts val="0"/>
              </a:spcAft>
              <a:buNone/>
            </a:pPr>
            <a:r>
              <a:rPr lang="ja" sz="1100" b="1">
                <a:solidFill>
                  <a:srgbClr val="073763"/>
                </a:solidFill>
              </a:rPr>
              <a:t>広告</a:t>
            </a:r>
            <a:endParaRPr sz="1100">
              <a:solidFill>
                <a:srgbClr val="073763"/>
              </a:solidFill>
            </a:endParaRPr>
          </a:p>
        </p:txBody>
      </p:sp>
      <p:sp>
        <p:nvSpPr>
          <p:cNvPr id="965" name="Google Shape;965;p56"/>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sz="1000">
                <a:solidFill>
                  <a:srgbClr val="999999"/>
                </a:solidFill>
              </a:rPr>
              <a:t>38</a:t>
            </a:fld>
            <a:endParaRPr sz="1000">
              <a:solidFill>
                <a:srgbClr val="999999"/>
              </a:solidFill>
            </a:endParaRPr>
          </a:p>
        </p:txBody>
      </p:sp>
      <p:sp>
        <p:nvSpPr>
          <p:cNvPr id="966" name="Google Shape;966;p56"/>
          <p:cNvSpPr/>
          <p:nvPr/>
        </p:nvSpPr>
        <p:spPr>
          <a:xfrm>
            <a:off x="5628450" y="208925"/>
            <a:ext cx="3407100" cy="808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【参考】</a:t>
            </a:r>
            <a:endParaRPr sz="1100" b="1">
              <a:solidFill>
                <a:srgbClr val="073763"/>
              </a:solidFill>
            </a:endParaRPr>
          </a:p>
          <a:p>
            <a:pPr marL="0" lvl="0" indent="0" algn="l" rtl="0">
              <a:spcBef>
                <a:spcPts val="0"/>
              </a:spcBef>
              <a:spcAft>
                <a:spcPts val="0"/>
              </a:spcAft>
              <a:buNone/>
            </a:pPr>
            <a:r>
              <a:rPr lang="ja" sz="1100" b="1">
                <a:solidFill>
                  <a:srgbClr val="073763"/>
                </a:solidFill>
              </a:rPr>
              <a:t>より詳しいノウハウをインプットしたい方は、</a:t>
            </a:r>
            <a:br>
              <a:rPr lang="ja" sz="1100" b="1">
                <a:solidFill>
                  <a:srgbClr val="073763"/>
                </a:solidFill>
              </a:rPr>
            </a:br>
            <a:r>
              <a:rPr lang="ja" sz="1100" b="1" u="sng">
                <a:solidFill>
                  <a:schemeClr val="hlink"/>
                </a:solidFill>
                <a:hlinkClick r:id="rId3"/>
              </a:rPr>
              <a:t>こちらのアーカイブセミナー</a:t>
            </a:r>
            <a:r>
              <a:rPr lang="ja" sz="1100" b="1">
                <a:solidFill>
                  <a:srgbClr val="073763"/>
                </a:solidFill>
              </a:rPr>
              <a:t>をご覧ください。</a:t>
            </a:r>
            <a:br>
              <a:rPr lang="ja" sz="1100" b="1">
                <a:solidFill>
                  <a:srgbClr val="073763"/>
                </a:solidFill>
              </a:rPr>
            </a:br>
            <a:r>
              <a:rPr lang="ja" sz="1100" b="1">
                <a:solidFill>
                  <a:srgbClr val="073763"/>
                </a:solidFill>
              </a:rPr>
              <a:t>セミナー資料も入手できます。</a:t>
            </a:r>
            <a:endParaRPr sz="1100" b="1">
              <a:solidFill>
                <a:srgbClr val="07376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ターゲットごとにLPを使い分けるのが有効</a:t>
            </a:r>
            <a:endParaRPr/>
          </a:p>
        </p:txBody>
      </p:sp>
      <p:pic>
        <p:nvPicPr>
          <p:cNvPr id="972" name="Google Shape;972;p57"/>
          <p:cNvPicPr preferRelativeResize="0"/>
          <p:nvPr/>
        </p:nvPicPr>
        <p:blipFill rotWithShape="1">
          <a:blip r:embed="rId3">
            <a:alphaModFix/>
          </a:blip>
          <a:srcRect t="9494"/>
          <a:stretch/>
        </p:blipFill>
        <p:spPr>
          <a:xfrm>
            <a:off x="1813438" y="2224300"/>
            <a:ext cx="5585949" cy="2269119"/>
          </a:xfrm>
          <a:prstGeom prst="rect">
            <a:avLst/>
          </a:prstGeom>
          <a:noFill/>
          <a:ln>
            <a:noFill/>
          </a:ln>
          <a:effectLst>
            <a:outerShdw blurRad="142875" dist="19050" dir="5400000" algn="bl" rotWithShape="0">
              <a:srgbClr val="000000">
                <a:alpha val="20000"/>
              </a:srgbClr>
            </a:outerShdw>
          </a:effectLst>
        </p:spPr>
      </p:pic>
      <p:sp>
        <p:nvSpPr>
          <p:cNvPr id="973" name="Google Shape;973;p57"/>
          <p:cNvSpPr txBox="1"/>
          <p:nvPr/>
        </p:nvSpPr>
        <p:spPr>
          <a:xfrm>
            <a:off x="446650" y="1254700"/>
            <a:ext cx="8136000" cy="68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ja">
                <a:solidFill>
                  <a:srgbClr val="073763"/>
                </a:solidFill>
                <a:highlight>
                  <a:srgbClr val="FFFFFF"/>
                </a:highlight>
              </a:rPr>
              <a:t>BtoBは、基本的に一つ一つのKWのボリュームが小さいので、訴求軸を広げる必要がある。</a:t>
            </a:r>
            <a:endParaRPr>
              <a:solidFill>
                <a:srgbClr val="073763"/>
              </a:solidFill>
              <a:highlight>
                <a:srgbClr val="FFFFFF"/>
              </a:highlight>
            </a:endParaRPr>
          </a:p>
          <a:p>
            <a:pPr marL="0" lvl="0" indent="0" algn="ctr" rtl="0">
              <a:lnSpc>
                <a:spcPct val="115000"/>
              </a:lnSpc>
              <a:spcBef>
                <a:spcPts val="0"/>
              </a:spcBef>
              <a:spcAft>
                <a:spcPts val="0"/>
              </a:spcAft>
              <a:buNone/>
            </a:pPr>
            <a:endParaRPr b="1">
              <a:solidFill>
                <a:srgbClr val="073763"/>
              </a:solidFill>
            </a:endParaRPr>
          </a:p>
        </p:txBody>
      </p:sp>
      <p:sp>
        <p:nvSpPr>
          <p:cNvPr id="974" name="Google Shape;974;p57"/>
          <p:cNvSpPr txBox="1"/>
          <p:nvPr/>
        </p:nvSpPr>
        <p:spPr>
          <a:xfrm>
            <a:off x="1813450" y="1739800"/>
            <a:ext cx="5586000" cy="48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073763"/>
                </a:solidFill>
              </a:rPr>
              <a:t>例- ターゲット別／ユースケース別で、LPを使い分ける</a:t>
            </a:r>
            <a:endParaRPr sz="1600">
              <a:solidFill>
                <a:srgbClr val="073763"/>
              </a:solidFill>
            </a:endParaRPr>
          </a:p>
        </p:txBody>
      </p:sp>
      <p:sp>
        <p:nvSpPr>
          <p:cNvPr id="975" name="Google Shape;975;p57"/>
          <p:cNvSpPr txBox="1"/>
          <p:nvPr/>
        </p:nvSpPr>
        <p:spPr>
          <a:xfrm>
            <a:off x="3648060" y="4586413"/>
            <a:ext cx="19455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100">
                <a:solidFill>
                  <a:srgbClr val="073763"/>
                </a:solidFill>
              </a:rPr>
              <a:t>👤 飲食店向け</a:t>
            </a:r>
            <a:endParaRPr sz="1100">
              <a:solidFill>
                <a:srgbClr val="073763"/>
              </a:solidFill>
            </a:endParaRPr>
          </a:p>
          <a:p>
            <a:pPr marL="0" lvl="0" indent="0" algn="ctr" rtl="0">
              <a:spcBef>
                <a:spcPts val="0"/>
              </a:spcBef>
              <a:spcAft>
                <a:spcPts val="0"/>
              </a:spcAft>
              <a:buNone/>
            </a:pPr>
            <a:endParaRPr sz="1100">
              <a:solidFill>
                <a:srgbClr val="073763"/>
              </a:solidFill>
            </a:endParaRPr>
          </a:p>
        </p:txBody>
      </p:sp>
      <p:sp>
        <p:nvSpPr>
          <p:cNvPr id="976" name="Google Shape;976;p57"/>
          <p:cNvSpPr txBox="1"/>
          <p:nvPr/>
        </p:nvSpPr>
        <p:spPr>
          <a:xfrm>
            <a:off x="5490111" y="4586413"/>
            <a:ext cx="19455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100">
                <a:solidFill>
                  <a:srgbClr val="073763"/>
                </a:solidFill>
              </a:rPr>
              <a:t>👤 オフィス向け</a:t>
            </a:r>
            <a:endParaRPr sz="1100">
              <a:solidFill>
                <a:srgbClr val="073763"/>
              </a:solidFill>
            </a:endParaRPr>
          </a:p>
        </p:txBody>
      </p:sp>
      <p:sp>
        <p:nvSpPr>
          <p:cNvPr id="977" name="Google Shape;977;p57"/>
          <p:cNvSpPr txBox="1"/>
          <p:nvPr/>
        </p:nvSpPr>
        <p:spPr>
          <a:xfrm>
            <a:off x="1708388" y="4586413"/>
            <a:ext cx="19455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100">
                <a:solidFill>
                  <a:srgbClr val="073763"/>
                </a:solidFill>
              </a:rPr>
              <a:t>👤 催事場向け</a:t>
            </a:r>
            <a:endParaRPr sz="1100">
              <a:solidFill>
                <a:srgbClr val="07376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BtoBマーケティングの捉え方</a:t>
            </a:r>
            <a:endParaRPr/>
          </a:p>
        </p:txBody>
      </p:sp>
      <p:sp>
        <p:nvSpPr>
          <p:cNvPr id="119" name="Google Shape;119;p22"/>
          <p:cNvSpPr/>
          <p:nvPr/>
        </p:nvSpPr>
        <p:spPr>
          <a:xfrm>
            <a:off x="415700" y="4158650"/>
            <a:ext cx="85206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2"/>
          <p:cNvSpPr txBox="1"/>
          <p:nvPr/>
        </p:nvSpPr>
        <p:spPr>
          <a:xfrm>
            <a:off x="407450" y="1077050"/>
            <a:ext cx="8483100" cy="5727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r>
              <a:rPr lang="ja" sz="1800" b="1">
                <a:solidFill>
                  <a:srgbClr val="073763"/>
                </a:solidFill>
              </a:rPr>
              <a:t>新しい顧客と、＋αの売上</a:t>
            </a:r>
            <a:endParaRPr sz="1800" b="1">
              <a:solidFill>
                <a:srgbClr val="073763"/>
              </a:solidFill>
            </a:endParaRPr>
          </a:p>
        </p:txBody>
      </p:sp>
      <p:sp>
        <p:nvSpPr>
          <p:cNvPr id="121" name="Google Shape;121;p22"/>
          <p:cNvSpPr txBox="1"/>
          <p:nvPr/>
        </p:nvSpPr>
        <p:spPr>
          <a:xfrm>
            <a:off x="483650" y="1736608"/>
            <a:ext cx="2667900" cy="402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ja" sz="1600" b="1">
                <a:solidFill>
                  <a:srgbClr val="103979"/>
                </a:solidFill>
              </a:rPr>
              <a:t>従来の組織</a:t>
            </a:r>
            <a:endParaRPr sz="1600" b="1">
              <a:solidFill>
                <a:srgbClr val="103979"/>
              </a:solidFill>
            </a:endParaRPr>
          </a:p>
        </p:txBody>
      </p:sp>
      <p:sp>
        <p:nvSpPr>
          <p:cNvPr id="122" name="Google Shape;122;p22"/>
          <p:cNvSpPr txBox="1"/>
          <p:nvPr/>
        </p:nvSpPr>
        <p:spPr>
          <a:xfrm>
            <a:off x="1050500" y="3636475"/>
            <a:ext cx="15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rgbClr val="073763"/>
                </a:solidFill>
              </a:rPr>
              <a:t>営業が足で稼ぐ</a:t>
            </a:r>
            <a:endParaRPr>
              <a:solidFill>
                <a:srgbClr val="073763"/>
              </a:solidFill>
            </a:endParaRPr>
          </a:p>
        </p:txBody>
      </p:sp>
      <p:sp>
        <p:nvSpPr>
          <p:cNvPr id="123" name="Google Shape;123;p22"/>
          <p:cNvSpPr txBox="1"/>
          <p:nvPr/>
        </p:nvSpPr>
        <p:spPr>
          <a:xfrm>
            <a:off x="4207420" y="1736600"/>
            <a:ext cx="3875100" cy="3846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ja" sz="1600" b="1">
                <a:solidFill>
                  <a:srgbClr val="103979"/>
                </a:solidFill>
              </a:rPr>
              <a:t>BtoBマーケ導入組織</a:t>
            </a:r>
            <a:endParaRPr sz="1600" b="1">
              <a:solidFill>
                <a:srgbClr val="103979"/>
              </a:solidFill>
            </a:endParaRPr>
          </a:p>
        </p:txBody>
      </p:sp>
      <p:sp>
        <p:nvSpPr>
          <p:cNvPr id="124" name="Google Shape;124;p22"/>
          <p:cNvSpPr txBox="1"/>
          <p:nvPr/>
        </p:nvSpPr>
        <p:spPr>
          <a:xfrm>
            <a:off x="4487015" y="3671636"/>
            <a:ext cx="146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rgbClr val="073763"/>
                </a:solidFill>
              </a:rPr>
              <a:t>営業が足で稼ぐ</a:t>
            </a:r>
            <a:endParaRPr>
              <a:solidFill>
                <a:srgbClr val="073763"/>
              </a:solidFill>
            </a:endParaRPr>
          </a:p>
        </p:txBody>
      </p:sp>
      <p:sp>
        <p:nvSpPr>
          <p:cNvPr id="125" name="Google Shape;125;p22"/>
          <p:cNvSpPr txBox="1"/>
          <p:nvPr/>
        </p:nvSpPr>
        <p:spPr>
          <a:xfrm>
            <a:off x="6029314" y="2617069"/>
            <a:ext cx="404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900" b="1">
                <a:solidFill>
                  <a:srgbClr val="073763"/>
                </a:solidFill>
              </a:rPr>
              <a:t>＋</a:t>
            </a:r>
            <a:endParaRPr sz="1900" b="1">
              <a:solidFill>
                <a:srgbClr val="073763"/>
              </a:solidFill>
            </a:endParaRPr>
          </a:p>
        </p:txBody>
      </p:sp>
      <p:sp>
        <p:nvSpPr>
          <p:cNvPr id="126" name="Google Shape;126;p22"/>
          <p:cNvSpPr txBox="1"/>
          <p:nvPr/>
        </p:nvSpPr>
        <p:spPr>
          <a:xfrm>
            <a:off x="6728301" y="3671625"/>
            <a:ext cx="17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rgbClr val="073763"/>
                </a:solidFill>
              </a:rPr>
              <a:t>WEBサイト経由</a:t>
            </a:r>
            <a:endParaRPr>
              <a:solidFill>
                <a:srgbClr val="073763"/>
              </a:solidFill>
            </a:endParaRPr>
          </a:p>
        </p:txBody>
      </p:sp>
      <p:sp>
        <p:nvSpPr>
          <p:cNvPr id="127" name="Google Shape;127;p22"/>
          <p:cNvSpPr/>
          <p:nvPr/>
        </p:nvSpPr>
        <p:spPr>
          <a:xfrm>
            <a:off x="3033800" y="2450025"/>
            <a:ext cx="1080900" cy="566700"/>
          </a:xfrm>
          <a:prstGeom prst="rightArrow">
            <a:avLst>
              <a:gd name="adj1" fmla="val 50000"/>
              <a:gd name="adj2" fmla="val 50000"/>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2"/>
          <p:cNvSpPr txBox="1"/>
          <p:nvPr/>
        </p:nvSpPr>
        <p:spPr>
          <a:xfrm>
            <a:off x="513125" y="4148075"/>
            <a:ext cx="8377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a:solidFill>
                  <a:srgbClr val="073763"/>
                </a:solidFill>
              </a:rPr>
              <a:t>これまで営業活動の中心は足で稼ぐ営業。今後も営業の役割は重要であり、特にクロージングにおいては要となる。加えて、今後探客段階においてWebマーケティングを活用することで「+α」の売上を効率的に増やすことができる。</a:t>
            </a:r>
            <a:endParaRPr>
              <a:solidFill>
                <a:srgbClr val="073763"/>
              </a:solidFill>
            </a:endParaRPr>
          </a:p>
        </p:txBody>
      </p:sp>
      <p:pic>
        <p:nvPicPr>
          <p:cNvPr id="129" name="Google Shape;129;p22"/>
          <p:cNvPicPr preferRelativeResize="0"/>
          <p:nvPr/>
        </p:nvPicPr>
        <p:blipFill>
          <a:blip r:embed="rId3">
            <a:alphaModFix/>
          </a:blip>
          <a:stretch>
            <a:fillRect/>
          </a:stretch>
        </p:blipFill>
        <p:spPr>
          <a:xfrm>
            <a:off x="4279401" y="1870446"/>
            <a:ext cx="1842225" cy="1842225"/>
          </a:xfrm>
          <a:prstGeom prst="rect">
            <a:avLst/>
          </a:prstGeom>
          <a:noFill/>
          <a:ln>
            <a:noFill/>
          </a:ln>
        </p:spPr>
      </p:pic>
      <p:pic>
        <p:nvPicPr>
          <p:cNvPr id="130" name="Google Shape;130;p22"/>
          <p:cNvPicPr preferRelativeResize="0"/>
          <p:nvPr/>
        </p:nvPicPr>
        <p:blipFill>
          <a:blip r:embed="rId4">
            <a:alphaModFix/>
          </a:blip>
          <a:stretch>
            <a:fillRect/>
          </a:stretch>
        </p:blipFill>
        <p:spPr>
          <a:xfrm>
            <a:off x="6551950" y="1993037"/>
            <a:ext cx="1659340" cy="1659340"/>
          </a:xfrm>
          <a:prstGeom prst="rect">
            <a:avLst/>
          </a:prstGeom>
          <a:noFill/>
          <a:ln>
            <a:noFill/>
          </a:ln>
        </p:spPr>
      </p:pic>
      <p:pic>
        <p:nvPicPr>
          <p:cNvPr id="131" name="Google Shape;131;p22"/>
          <p:cNvPicPr preferRelativeResize="0"/>
          <p:nvPr/>
        </p:nvPicPr>
        <p:blipFill>
          <a:blip r:embed="rId3">
            <a:alphaModFix/>
          </a:blip>
          <a:stretch>
            <a:fillRect/>
          </a:stretch>
        </p:blipFill>
        <p:spPr>
          <a:xfrm>
            <a:off x="820288" y="1870446"/>
            <a:ext cx="1842225" cy="1842225"/>
          </a:xfrm>
          <a:prstGeom prst="rect">
            <a:avLst/>
          </a:prstGeom>
          <a:noFill/>
          <a:ln>
            <a:noFill/>
          </a:ln>
        </p:spPr>
      </p:pic>
      <p:sp>
        <p:nvSpPr>
          <p:cNvPr id="132" name="Google Shape;132;p22"/>
          <p:cNvSpPr/>
          <p:nvPr/>
        </p:nvSpPr>
        <p:spPr>
          <a:xfrm>
            <a:off x="5954925" y="132475"/>
            <a:ext cx="30660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【ポイント】</a:t>
            </a:r>
            <a:endParaRPr sz="1000" b="1">
              <a:solidFill>
                <a:srgbClr val="073763"/>
              </a:solidFill>
            </a:endParaRPr>
          </a:p>
          <a:p>
            <a:pPr marL="0" lvl="0" indent="0" algn="l" rtl="0">
              <a:spcBef>
                <a:spcPts val="0"/>
              </a:spcBef>
              <a:spcAft>
                <a:spcPts val="0"/>
              </a:spcAft>
              <a:buNone/>
            </a:pPr>
            <a:r>
              <a:rPr lang="ja" sz="1000" b="1">
                <a:solidFill>
                  <a:srgbClr val="073763"/>
                </a:solidFill>
              </a:rPr>
              <a:t>既存の営業手法を否定するものではなく、これまで出会えていなかった顧客への新しい販路開拓であることがポイントです。</a:t>
            </a:r>
            <a:endParaRPr sz="1000" b="1">
              <a:solidFill>
                <a:srgbClr val="07376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ferret Oneクライアント様の事例①</a:t>
            </a:r>
            <a:endParaRPr/>
          </a:p>
        </p:txBody>
      </p:sp>
      <p:sp>
        <p:nvSpPr>
          <p:cNvPr id="983" name="Google Shape;983;p58"/>
          <p:cNvSpPr txBox="1"/>
          <p:nvPr/>
        </p:nvSpPr>
        <p:spPr>
          <a:xfrm>
            <a:off x="2106288" y="3420050"/>
            <a:ext cx="4754100" cy="219900"/>
          </a:xfrm>
          <a:prstGeom prst="rect">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実施施策</a:t>
            </a:r>
            <a:endParaRPr sz="1200" b="1">
              <a:solidFill>
                <a:srgbClr val="FFFFFF"/>
              </a:solidFill>
            </a:endParaRPr>
          </a:p>
        </p:txBody>
      </p:sp>
      <p:sp>
        <p:nvSpPr>
          <p:cNvPr id="984" name="Google Shape;984;p58"/>
          <p:cNvSpPr txBox="1"/>
          <p:nvPr/>
        </p:nvSpPr>
        <p:spPr>
          <a:xfrm>
            <a:off x="2224513" y="3615288"/>
            <a:ext cx="48132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073763"/>
                </a:solidFill>
              </a:rPr>
              <a:t>・LPをがターゲット別に数パターン作成</a:t>
            </a:r>
            <a:endParaRPr sz="1000">
              <a:solidFill>
                <a:srgbClr val="073763"/>
              </a:solidFill>
            </a:endParaRPr>
          </a:p>
          <a:p>
            <a:pPr marL="0" lvl="0" indent="0" algn="l" rtl="0">
              <a:spcBef>
                <a:spcPts val="0"/>
              </a:spcBef>
              <a:spcAft>
                <a:spcPts val="0"/>
              </a:spcAft>
              <a:buNone/>
            </a:pPr>
            <a:r>
              <a:rPr lang="ja" sz="1000">
                <a:solidFill>
                  <a:srgbClr val="073763"/>
                </a:solidFill>
              </a:rPr>
              <a:t>・出稿キーワードの再精査</a:t>
            </a:r>
            <a:endParaRPr sz="1000">
              <a:solidFill>
                <a:srgbClr val="073763"/>
              </a:solidFill>
            </a:endParaRPr>
          </a:p>
          <a:p>
            <a:pPr marL="0" lvl="0" indent="0" algn="l" rtl="0">
              <a:spcBef>
                <a:spcPts val="0"/>
              </a:spcBef>
              <a:spcAft>
                <a:spcPts val="0"/>
              </a:spcAft>
              <a:buNone/>
            </a:pPr>
            <a:r>
              <a:rPr lang="ja" sz="1000">
                <a:solidFill>
                  <a:srgbClr val="073763"/>
                </a:solidFill>
              </a:rPr>
              <a:t>・広告クリエイティブをゼロから見直し（タイトル、バナーなど）</a:t>
            </a:r>
            <a:endParaRPr sz="1000">
              <a:solidFill>
                <a:srgbClr val="073763"/>
              </a:solidFill>
            </a:endParaRPr>
          </a:p>
          <a:p>
            <a:pPr marL="0" lvl="0" indent="0" algn="l" rtl="0">
              <a:spcBef>
                <a:spcPts val="0"/>
              </a:spcBef>
              <a:spcAft>
                <a:spcPts val="0"/>
              </a:spcAft>
              <a:buNone/>
            </a:pPr>
            <a:r>
              <a:rPr lang="ja" sz="1000">
                <a:solidFill>
                  <a:srgbClr val="073763"/>
                </a:solidFill>
              </a:rPr>
              <a:t>　上記のPDCAを6か月回し続け、CPAが9,000円まで改善</a:t>
            </a:r>
            <a:endParaRPr sz="1000">
              <a:solidFill>
                <a:srgbClr val="073763"/>
              </a:solidFill>
            </a:endParaRPr>
          </a:p>
          <a:p>
            <a:pPr marL="0" lvl="0" indent="0" algn="l" rtl="0">
              <a:spcBef>
                <a:spcPts val="0"/>
              </a:spcBef>
              <a:spcAft>
                <a:spcPts val="0"/>
              </a:spcAft>
              <a:buNone/>
            </a:pPr>
            <a:endParaRPr sz="1000">
              <a:solidFill>
                <a:srgbClr val="073763"/>
              </a:solidFill>
            </a:endParaRPr>
          </a:p>
        </p:txBody>
      </p:sp>
      <p:sp>
        <p:nvSpPr>
          <p:cNvPr id="985" name="Google Shape;985;p58"/>
          <p:cNvSpPr txBox="1"/>
          <p:nvPr/>
        </p:nvSpPr>
        <p:spPr>
          <a:xfrm>
            <a:off x="0" y="1005000"/>
            <a:ext cx="914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b="1">
                <a:solidFill>
                  <a:srgbClr val="073763"/>
                </a:solidFill>
              </a:rPr>
              <a:t>半年でリード獲得単価 </a:t>
            </a:r>
            <a:r>
              <a:rPr lang="ja" sz="2300" b="1">
                <a:solidFill>
                  <a:srgbClr val="073763"/>
                </a:solidFill>
                <a:highlight>
                  <a:srgbClr val="FFF2CC"/>
                </a:highlight>
              </a:rPr>
              <a:t>10万円→0.9万円</a:t>
            </a:r>
            <a:r>
              <a:rPr lang="ja" sz="2300" b="1">
                <a:solidFill>
                  <a:srgbClr val="073763"/>
                </a:solidFill>
              </a:rPr>
              <a:t> </a:t>
            </a:r>
            <a:r>
              <a:rPr lang="ja" sz="1800" b="1">
                <a:solidFill>
                  <a:srgbClr val="073763"/>
                </a:solidFill>
              </a:rPr>
              <a:t>に改善し、商談件数も大幅増加</a:t>
            </a:r>
            <a:endParaRPr sz="1800" b="1">
              <a:solidFill>
                <a:srgbClr val="073763"/>
              </a:solidFill>
            </a:endParaRPr>
          </a:p>
        </p:txBody>
      </p:sp>
      <p:sp>
        <p:nvSpPr>
          <p:cNvPr id="986" name="Google Shape;986;p58"/>
          <p:cNvSpPr txBox="1"/>
          <p:nvPr/>
        </p:nvSpPr>
        <p:spPr>
          <a:xfrm>
            <a:off x="357000" y="1493736"/>
            <a:ext cx="8430000" cy="7224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b="1">
              <a:solidFill>
                <a:srgbClr val="FFFFFF"/>
              </a:solidFill>
              <a:highlight>
                <a:srgbClr val="004386"/>
              </a:highlight>
            </a:endParaRPr>
          </a:p>
          <a:p>
            <a:pPr marL="0" lvl="0" indent="0" algn="l" rtl="0">
              <a:lnSpc>
                <a:spcPct val="115000"/>
              </a:lnSpc>
              <a:spcBef>
                <a:spcPts val="0"/>
              </a:spcBef>
              <a:spcAft>
                <a:spcPts val="0"/>
              </a:spcAft>
              <a:buNone/>
            </a:pPr>
            <a:r>
              <a:rPr lang="ja" sz="1100">
                <a:solidFill>
                  <a:srgbClr val="073763"/>
                </a:solidFill>
              </a:rPr>
              <a:t>・自社で広告運用・改善していたが、全くCVが取れなかった　→10万円運用し、SNS経由での1CVのみ</a:t>
            </a:r>
            <a:endParaRPr sz="1100">
              <a:solidFill>
                <a:srgbClr val="073763"/>
              </a:solidFill>
            </a:endParaRPr>
          </a:p>
          <a:p>
            <a:pPr marL="0" lvl="0" indent="0" algn="l" rtl="0">
              <a:lnSpc>
                <a:spcPct val="115000"/>
              </a:lnSpc>
              <a:spcBef>
                <a:spcPts val="0"/>
              </a:spcBef>
              <a:spcAft>
                <a:spcPts val="0"/>
              </a:spcAft>
              <a:buNone/>
            </a:pPr>
            <a:r>
              <a:rPr lang="ja" sz="1100">
                <a:solidFill>
                  <a:srgbClr val="073763"/>
                </a:solidFill>
              </a:rPr>
              <a:t>・自社で正解だと思っていたLPなので、改善方法がわからない</a:t>
            </a:r>
            <a:endParaRPr sz="1100">
              <a:solidFill>
                <a:srgbClr val="073763"/>
              </a:solidFill>
            </a:endParaRPr>
          </a:p>
          <a:p>
            <a:pPr marL="0" lvl="0" indent="0" algn="l" rtl="0">
              <a:lnSpc>
                <a:spcPct val="115000"/>
              </a:lnSpc>
              <a:spcBef>
                <a:spcPts val="0"/>
              </a:spcBef>
              <a:spcAft>
                <a:spcPts val="0"/>
              </a:spcAft>
              <a:buNone/>
            </a:pPr>
            <a:endParaRPr sz="900">
              <a:solidFill>
                <a:srgbClr val="000000"/>
              </a:solidFill>
            </a:endParaRPr>
          </a:p>
        </p:txBody>
      </p:sp>
      <p:sp>
        <p:nvSpPr>
          <p:cNvPr id="987" name="Google Shape;987;p58"/>
          <p:cNvSpPr txBox="1"/>
          <p:nvPr/>
        </p:nvSpPr>
        <p:spPr>
          <a:xfrm>
            <a:off x="2106288" y="2353475"/>
            <a:ext cx="4754100" cy="219900"/>
          </a:xfrm>
          <a:prstGeom prst="rect">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073763"/>
                </a:solidFill>
              </a:rPr>
              <a:t>ferret Oneチームが特定した課題</a:t>
            </a:r>
            <a:endParaRPr sz="1200" b="1">
              <a:solidFill>
                <a:srgbClr val="073763"/>
              </a:solidFill>
            </a:endParaRPr>
          </a:p>
        </p:txBody>
      </p:sp>
      <p:sp>
        <p:nvSpPr>
          <p:cNvPr id="988" name="Google Shape;988;p58"/>
          <p:cNvSpPr txBox="1"/>
          <p:nvPr/>
        </p:nvSpPr>
        <p:spPr>
          <a:xfrm>
            <a:off x="2214238" y="2562347"/>
            <a:ext cx="4813200" cy="5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073763"/>
                </a:solidFill>
              </a:rPr>
              <a:t>・LPの直帰率が高すぎる</a:t>
            </a:r>
            <a:endParaRPr sz="1000">
              <a:solidFill>
                <a:srgbClr val="073763"/>
              </a:solidFill>
            </a:endParaRPr>
          </a:p>
          <a:p>
            <a:pPr marL="0" lvl="0" indent="0" algn="l" rtl="0">
              <a:spcBef>
                <a:spcPts val="0"/>
              </a:spcBef>
              <a:spcAft>
                <a:spcPts val="0"/>
              </a:spcAft>
              <a:buNone/>
            </a:pPr>
            <a:r>
              <a:rPr lang="ja" sz="1000">
                <a:solidFill>
                  <a:srgbClr val="073763"/>
                </a:solidFill>
              </a:rPr>
              <a:t>・明らかに不必要な出稿キーワードが存在</a:t>
            </a:r>
            <a:endParaRPr sz="1000">
              <a:solidFill>
                <a:srgbClr val="073763"/>
              </a:solidFill>
            </a:endParaRPr>
          </a:p>
          <a:p>
            <a:pPr marL="0" lvl="0" indent="0" algn="l" rtl="0">
              <a:spcBef>
                <a:spcPts val="0"/>
              </a:spcBef>
              <a:spcAft>
                <a:spcPts val="0"/>
              </a:spcAft>
              <a:buNone/>
            </a:pPr>
            <a:r>
              <a:rPr lang="ja" sz="1000">
                <a:solidFill>
                  <a:srgbClr val="073763"/>
                </a:solidFill>
              </a:rPr>
              <a:t>・CPC（クリック単価）が高いクリエイティブが多すぎる</a:t>
            </a:r>
            <a:endParaRPr sz="1000">
              <a:solidFill>
                <a:srgbClr val="073763"/>
              </a:solidFill>
            </a:endParaRPr>
          </a:p>
          <a:p>
            <a:pPr marL="0" lvl="0" indent="0" algn="l" rtl="0">
              <a:spcBef>
                <a:spcPts val="0"/>
              </a:spcBef>
              <a:spcAft>
                <a:spcPts val="0"/>
              </a:spcAft>
              <a:buNone/>
            </a:pPr>
            <a:endParaRPr sz="1100">
              <a:solidFill>
                <a:srgbClr val="073763"/>
              </a:solidFill>
            </a:endParaRPr>
          </a:p>
        </p:txBody>
      </p:sp>
      <p:sp>
        <p:nvSpPr>
          <p:cNvPr id="989" name="Google Shape;989;p58"/>
          <p:cNvSpPr/>
          <p:nvPr/>
        </p:nvSpPr>
        <p:spPr>
          <a:xfrm>
            <a:off x="4140788" y="3148250"/>
            <a:ext cx="610200" cy="219900"/>
          </a:xfrm>
          <a:prstGeom prst="downArrow">
            <a:avLst>
              <a:gd name="adj1" fmla="val 50000"/>
              <a:gd name="adj2" fmla="val 50000"/>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8"/>
          <p:cNvSpPr/>
          <p:nvPr/>
        </p:nvSpPr>
        <p:spPr>
          <a:xfrm>
            <a:off x="4178238" y="4385325"/>
            <a:ext cx="610200" cy="219900"/>
          </a:xfrm>
          <a:prstGeom prst="downArrow">
            <a:avLst>
              <a:gd name="adj1" fmla="val 50000"/>
              <a:gd name="adj2" fmla="val 50000"/>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8"/>
          <p:cNvSpPr txBox="1"/>
          <p:nvPr/>
        </p:nvSpPr>
        <p:spPr>
          <a:xfrm>
            <a:off x="1126950" y="4584850"/>
            <a:ext cx="6712800" cy="58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100" b="1" u="sng">
                <a:solidFill>
                  <a:srgbClr val="073763"/>
                </a:solidFill>
              </a:rPr>
              <a:t>社内評価が高まり、マーケティング予算が100万円へ拡充次の目標を見据えた広告戦略へ成長している</a:t>
            </a:r>
            <a:endParaRPr sz="1100" b="1" u="sng">
              <a:solidFill>
                <a:srgbClr val="073763"/>
              </a:solidFill>
            </a:endParaRPr>
          </a:p>
        </p:txBody>
      </p:sp>
      <p:sp>
        <p:nvSpPr>
          <p:cNvPr id="992" name="Google Shape;992;p58"/>
          <p:cNvSpPr txBox="1"/>
          <p:nvPr/>
        </p:nvSpPr>
        <p:spPr>
          <a:xfrm>
            <a:off x="311700" y="1493725"/>
            <a:ext cx="2202900" cy="3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b="1">
                <a:solidFill>
                  <a:srgbClr val="6D9EEB"/>
                </a:solidFill>
              </a:rPr>
              <a:t>【自社で認識していた課題】</a:t>
            </a:r>
            <a:endParaRPr sz="1200" b="1">
              <a:solidFill>
                <a:srgbClr val="6D9EEB"/>
              </a:solidFill>
            </a:endParaRPr>
          </a:p>
        </p:txBody>
      </p:sp>
      <p:sp>
        <p:nvSpPr>
          <p:cNvPr id="993" name="Google Shape;993;p58"/>
          <p:cNvSpPr/>
          <p:nvPr/>
        </p:nvSpPr>
        <p:spPr>
          <a:xfrm>
            <a:off x="5706600" y="132475"/>
            <a:ext cx="3313800" cy="722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【参考】</a:t>
            </a:r>
            <a:endParaRPr sz="1000" b="1">
              <a:solidFill>
                <a:srgbClr val="073763"/>
              </a:solidFill>
            </a:endParaRPr>
          </a:p>
          <a:p>
            <a:pPr marL="0" lvl="0" indent="0" algn="l" rtl="0">
              <a:spcBef>
                <a:spcPts val="0"/>
              </a:spcBef>
              <a:spcAft>
                <a:spcPts val="0"/>
              </a:spcAft>
              <a:buNone/>
            </a:pPr>
            <a:r>
              <a:rPr lang="ja" sz="1000" b="1">
                <a:solidFill>
                  <a:srgbClr val="073763"/>
                </a:solidFill>
              </a:rPr>
              <a:t>ferret Oneで広告運用を支援したお客様の事例です。広告運用代行を上申されたい場合にお使いください。</a:t>
            </a:r>
            <a:endParaRPr sz="1000" b="1">
              <a:solidFill>
                <a:srgbClr val="07376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ferret Oneクライアント様の事例②</a:t>
            </a:r>
            <a:endParaRPr/>
          </a:p>
        </p:txBody>
      </p:sp>
      <p:sp>
        <p:nvSpPr>
          <p:cNvPr id="999" name="Google Shape;999;p59"/>
          <p:cNvSpPr txBox="1"/>
          <p:nvPr/>
        </p:nvSpPr>
        <p:spPr>
          <a:xfrm>
            <a:off x="1150255" y="4535925"/>
            <a:ext cx="6719400" cy="58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100" b="1" u="sng">
                <a:solidFill>
                  <a:srgbClr val="073763"/>
                </a:solidFill>
              </a:rPr>
              <a:t>安定したCPA＆商談化できるリード獲得により社内で唯一Web広告経由で成約につながる実績となる</a:t>
            </a:r>
            <a:endParaRPr sz="1100" b="1" u="sng">
              <a:solidFill>
                <a:srgbClr val="073763"/>
              </a:solidFill>
            </a:endParaRPr>
          </a:p>
          <a:p>
            <a:pPr marL="0" lvl="0" indent="0" algn="ctr" rtl="0">
              <a:spcBef>
                <a:spcPts val="0"/>
              </a:spcBef>
              <a:spcAft>
                <a:spcPts val="0"/>
              </a:spcAft>
              <a:buNone/>
            </a:pPr>
            <a:endParaRPr sz="1300" b="1" u="sng">
              <a:solidFill>
                <a:srgbClr val="000000"/>
              </a:solidFill>
            </a:endParaRPr>
          </a:p>
        </p:txBody>
      </p:sp>
      <p:sp>
        <p:nvSpPr>
          <p:cNvPr id="1000" name="Google Shape;1000;p59"/>
          <p:cNvSpPr txBox="1"/>
          <p:nvPr/>
        </p:nvSpPr>
        <p:spPr>
          <a:xfrm>
            <a:off x="2165388" y="3569725"/>
            <a:ext cx="48132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073763"/>
                </a:solidFill>
              </a:rPr>
              <a:t>＜効果が比較的早く出る広告施策を提案＞</a:t>
            </a:r>
            <a:endParaRPr sz="1000">
              <a:solidFill>
                <a:srgbClr val="073763"/>
              </a:solidFill>
            </a:endParaRPr>
          </a:p>
          <a:p>
            <a:pPr marL="0" lvl="0" indent="0" algn="l" rtl="0">
              <a:spcBef>
                <a:spcPts val="0"/>
              </a:spcBef>
              <a:spcAft>
                <a:spcPts val="0"/>
              </a:spcAft>
              <a:buNone/>
            </a:pPr>
            <a:r>
              <a:rPr lang="ja" sz="1000">
                <a:solidFill>
                  <a:srgbClr val="073763"/>
                </a:solidFill>
              </a:rPr>
              <a:t>・LP作成代行</a:t>
            </a:r>
            <a:endParaRPr sz="1000">
              <a:solidFill>
                <a:srgbClr val="073763"/>
              </a:solidFill>
            </a:endParaRPr>
          </a:p>
          <a:p>
            <a:pPr marL="0" lvl="0" indent="0" algn="l" rtl="0">
              <a:spcBef>
                <a:spcPts val="0"/>
              </a:spcBef>
              <a:spcAft>
                <a:spcPts val="0"/>
              </a:spcAft>
              <a:buNone/>
            </a:pPr>
            <a:r>
              <a:rPr lang="ja" sz="1000">
                <a:solidFill>
                  <a:srgbClr val="073763"/>
                </a:solidFill>
              </a:rPr>
              <a:t>・広告運用（媒体選定／変更／KWの提案／入札調整）</a:t>
            </a:r>
            <a:endParaRPr sz="1000">
              <a:solidFill>
                <a:srgbClr val="073763"/>
              </a:solidFill>
            </a:endParaRPr>
          </a:p>
          <a:p>
            <a:pPr marL="0" lvl="0" indent="0" algn="l" rtl="0">
              <a:spcBef>
                <a:spcPts val="0"/>
              </a:spcBef>
              <a:spcAft>
                <a:spcPts val="0"/>
              </a:spcAft>
              <a:buNone/>
            </a:pPr>
            <a:r>
              <a:rPr lang="ja" sz="1000">
                <a:solidFill>
                  <a:srgbClr val="073763"/>
                </a:solidFill>
              </a:rPr>
              <a:t>・クリエイティブ作成のサポート</a:t>
            </a:r>
            <a:endParaRPr sz="1000">
              <a:solidFill>
                <a:srgbClr val="073763"/>
              </a:solidFill>
            </a:endParaRPr>
          </a:p>
        </p:txBody>
      </p:sp>
      <p:sp>
        <p:nvSpPr>
          <p:cNvPr id="1001" name="Google Shape;1001;p59"/>
          <p:cNvSpPr txBox="1"/>
          <p:nvPr/>
        </p:nvSpPr>
        <p:spPr>
          <a:xfrm>
            <a:off x="2165388" y="2485013"/>
            <a:ext cx="4813200" cy="7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073763"/>
                </a:solidFill>
              </a:rPr>
              <a:t>・ターゲットに沿ったページ作成ができていない</a:t>
            </a:r>
            <a:endParaRPr sz="1000">
              <a:solidFill>
                <a:srgbClr val="073763"/>
              </a:solidFill>
            </a:endParaRPr>
          </a:p>
          <a:p>
            <a:pPr marL="0" lvl="0" indent="0" algn="l" rtl="0">
              <a:spcBef>
                <a:spcPts val="0"/>
              </a:spcBef>
              <a:spcAft>
                <a:spcPts val="0"/>
              </a:spcAft>
              <a:buNone/>
            </a:pPr>
            <a:r>
              <a:rPr lang="ja" sz="1000">
                <a:solidFill>
                  <a:srgbClr val="073763"/>
                </a:solidFill>
              </a:rPr>
              <a:t>・Webマーケティングのノウハウがないため、自走してPDCAが回せない</a:t>
            </a:r>
            <a:endParaRPr sz="1000">
              <a:solidFill>
                <a:srgbClr val="073763"/>
              </a:solidFill>
            </a:endParaRPr>
          </a:p>
          <a:p>
            <a:pPr marL="0" lvl="0" indent="0" algn="l" rtl="0">
              <a:spcBef>
                <a:spcPts val="0"/>
              </a:spcBef>
              <a:spcAft>
                <a:spcPts val="0"/>
              </a:spcAft>
              <a:buNone/>
            </a:pPr>
            <a:r>
              <a:rPr lang="ja" sz="1000">
                <a:solidFill>
                  <a:srgbClr val="073763"/>
                </a:solidFill>
              </a:rPr>
              <a:t>・リソースがないので、施策の実行が全て中途半端になってしまう</a:t>
            </a:r>
            <a:endParaRPr sz="1000">
              <a:solidFill>
                <a:srgbClr val="073763"/>
              </a:solidFill>
            </a:endParaRPr>
          </a:p>
        </p:txBody>
      </p:sp>
      <p:sp>
        <p:nvSpPr>
          <p:cNvPr id="1002" name="Google Shape;1002;p59"/>
          <p:cNvSpPr txBox="1"/>
          <p:nvPr/>
        </p:nvSpPr>
        <p:spPr>
          <a:xfrm>
            <a:off x="0" y="1005000"/>
            <a:ext cx="914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b="1">
                <a:solidFill>
                  <a:srgbClr val="073763"/>
                </a:solidFill>
              </a:rPr>
              <a:t>半年でリード獲得単価 </a:t>
            </a:r>
            <a:r>
              <a:rPr lang="ja" sz="2300" b="1">
                <a:solidFill>
                  <a:srgbClr val="073763"/>
                </a:solidFill>
                <a:highlight>
                  <a:srgbClr val="FFF2CC"/>
                </a:highlight>
              </a:rPr>
              <a:t>5万円→2.5万円</a:t>
            </a:r>
            <a:r>
              <a:rPr lang="ja" sz="2300" b="1">
                <a:solidFill>
                  <a:srgbClr val="073763"/>
                </a:solidFill>
              </a:rPr>
              <a:t> </a:t>
            </a:r>
            <a:r>
              <a:rPr lang="ja" sz="1800" b="1">
                <a:solidFill>
                  <a:srgbClr val="073763"/>
                </a:solidFill>
              </a:rPr>
              <a:t>に改善！社内で唯一広告流入で成約化！</a:t>
            </a:r>
            <a:endParaRPr sz="1800" b="1">
              <a:solidFill>
                <a:srgbClr val="073763"/>
              </a:solidFill>
            </a:endParaRPr>
          </a:p>
        </p:txBody>
      </p:sp>
      <p:sp>
        <p:nvSpPr>
          <p:cNvPr id="1003" name="Google Shape;1003;p59"/>
          <p:cNvSpPr txBox="1"/>
          <p:nvPr/>
        </p:nvSpPr>
        <p:spPr>
          <a:xfrm>
            <a:off x="357000" y="1493736"/>
            <a:ext cx="8430000" cy="722400"/>
          </a:xfrm>
          <a:prstGeom prst="rect">
            <a:avLst/>
          </a:prstGeom>
          <a:solidFill>
            <a:srgbClr val="FFFFFF"/>
          </a:solidFill>
          <a:ln w="9525"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b="1">
              <a:solidFill>
                <a:srgbClr val="FFFFFF"/>
              </a:solidFill>
              <a:highlight>
                <a:srgbClr val="004386"/>
              </a:highlight>
            </a:endParaRPr>
          </a:p>
          <a:p>
            <a:pPr marL="0" lvl="0" indent="0" algn="l" rtl="0">
              <a:lnSpc>
                <a:spcPct val="115000"/>
              </a:lnSpc>
              <a:spcBef>
                <a:spcPts val="0"/>
              </a:spcBef>
              <a:spcAft>
                <a:spcPts val="0"/>
              </a:spcAft>
              <a:buNone/>
            </a:pPr>
            <a:r>
              <a:rPr lang="ja" sz="1100">
                <a:solidFill>
                  <a:srgbClr val="073763"/>
                </a:solidFill>
              </a:rPr>
              <a:t>・営業方式をデジタル化していきたいが、Webマーケティングのノウハウがない</a:t>
            </a:r>
            <a:endParaRPr sz="1100">
              <a:solidFill>
                <a:srgbClr val="073763"/>
              </a:solidFill>
            </a:endParaRPr>
          </a:p>
          <a:p>
            <a:pPr marL="0" lvl="0" indent="0" algn="l" rtl="0">
              <a:lnSpc>
                <a:spcPct val="115000"/>
              </a:lnSpc>
              <a:spcBef>
                <a:spcPts val="0"/>
              </a:spcBef>
              <a:spcAft>
                <a:spcPts val="0"/>
              </a:spcAft>
              <a:buClr>
                <a:srgbClr val="000000"/>
              </a:buClr>
              <a:buSzPts val="1100"/>
              <a:buFont typeface="Arial"/>
              <a:buNone/>
            </a:pPr>
            <a:r>
              <a:rPr lang="ja" sz="1100">
                <a:solidFill>
                  <a:srgbClr val="073763"/>
                </a:solidFill>
              </a:rPr>
              <a:t>・自走するためのリソースも不足しているが、営業目標が高い</a:t>
            </a:r>
            <a:endParaRPr sz="1100">
              <a:solidFill>
                <a:srgbClr val="073763"/>
              </a:solidFill>
            </a:endParaRPr>
          </a:p>
          <a:p>
            <a:pPr marL="0" lvl="0" indent="0" algn="l" rtl="0">
              <a:lnSpc>
                <a:spcPct val="115000"/>
              </a:lnSpc>
              <a:spcBef>
                <a:spcPts val="0"/>
              </a:spcBef>
              <a:spcAft>
                <a:spcPts val="0"/>
              </a:spcAft>
              <a:buNone/>
            </a:pPr>
            <a:endParaRPr sz="900">
              <a:solidFill>
                <a:srgbClr val="000000"/>
              </a:solidFill>
            </a:endParaRPr>
          </a:p>
        </p:txBody>
      </p:sp>
      <p:sp>
        <p:nvSpPr>
          <p:cNvPr id="1004" name="Google Shape;1004;p59"/>
          <p:cNvSpPr txBox="1"/>
          <p:nvPr/>
        </p:nvSpPr>
        <p:spPr>
          <a:xfrm>
            <a:off x="311700" y="1493725"/>
            <a:ext cx="2202900" cy="3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b="1">
                <a:solidFill>
                  <a:srgbClr val="6D9EEB"/>
                </a:solidFill>
              </a:rPr>
              <a:t>【自社で認識していた課題】</a:t>
            </a:r>
            <a:endParaRPr sz="1200" b="1">
              <a:solidFill>
                <a:srgbClr val="6D9EEB"/>
              </a:solidFill>
            </a:endParaRPr>
          </a:p>
        </p:txBody>
      </p:sp>
      <p:sp>
        <p:nvSpPr>
          <p:cNvPr id="1005" name="Google Shape;1005;p59"/>
          <p:cNvSpPr txBox="1"/>
          <p:nvPr/>
        </p:nvSpPr>
        <p:spPr>
          <a:xfrm>
            <a:off x="2132900" y="3377825"/>
            <a:ext cx="4754100" cy="219900"/>
          </a:xfrm>
          <a:prstGeom prst="rect">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実施施策</a:t>
            </a:r>
            <a:endParaRPr sz="1200" b="1">
              <a:solidFill>
                <a:srgbClr val="FFFFFF"/>
              </a:solidFill>
            </a:endParaRPr>
          </a:p>
        </p:txBody>
      </p:sp>
      <p:sp>
        <p:nvSpPr>
          <p:cNvPr id="1006" name="Google Shape;1006;p59"/>
          <p:cNvSpPr txBox="1"/>
          <p:nvPr/>
        </p:nvSpPr>
        <p:spPr>
          <a:xfrm>
            <a:off x="2132900" y="2311250"/>
            <a:ext cx="4754100" cy="219900"/>
          </a:xfrm>
          <a:prstGeom prst="rect">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073763"/>
                </a:solidFill>
              </a:rPr>
              <a:t>ferret Oneチームが特定した課題</a:t>
            </a:r>
            <a:endParaRPr sz="1200" b="1">
              <a:solidFill>
                <a:srgbClr val="073763"/>
              </a:solidFill>
            </a:endParaRPr>
          </a:p>
        </p:txBody>
      </p:sp>
      <p:sp>
        <p:nvSpPr>
          <p:cNvPr id="1007" name="Google Shape;1007;p59"/>
          <p:cNvSpPr/>
          <p:nvPr/>
        </p:nvSpPr>
        <p:spPr>
          <a:xfrm>
            <a:off x="4167400" y="3106025"/>
            <a:ext cx="610200" cy="219900"/>
          </a:xfrm>
          <a:prstGeom prst="downArrow">
            <a:avLst>
              <a:gd name="adj1" fmla="val 50000"/>
              <a:gd name="adj2" fmla="val 50000"/>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9"/>
          <p:cNvSpPr/>
          <p:nvPr/>
        </p:nvSpPr>
        <p:spPr>
          <a:xfrm>
            <a:off x="4204850" y="4270025"/>
            <a:ext cx="610200" cy="219900"/>
          </a:xfrm>
          <a:prstGeom prst="downArrow">
            <a:avLst>
              <a:gd name="adj1" fmla="val 50000"/>
              <a:gd name="adj2" fmla="val 50000"/>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9"/>
          <p:cNvSpPr/>
          <p:nvPr/>
        </p:nvSpPr>
        <p:spPr>
          <a:xfrm>
            <a:off x="5706600" y="132475"/>
            <a:ext cx="3313800" cy="722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【参考】</a:t>
            </a:r>
            <a:endParaRPr sz="1000" b="1">
              <a:solidFill>
                <a:srgbClr val="073763"/>
              </a:solidFill>
            </a:endParaRPr>
          </a:p>
          <a:p>
            <a:pPr marL="0" lvl="0" indent="0" algn="l" rtl="0">
              <a:spcBef>
                <a:spcPts val="0"/>
              </a:spcBef>
              <a:spcAft>
                <a:spcPts val="0"/>
              </a:spcAft>
              <a:buNone/>
            </a:pPr>
            <a:r>
              <a:rPr lang="ja" sz="1000" b="1">
                <a:solidFill>
                  <a:srgbClr val="073763"/>
                </a:solidFill>
              </a:rPr>
              <a:t>ferret Oneで広告運用を支援したお客様の事例です。広告運用代行を上申されたい場合にお使いください。</a:t>
            </a:r>
            <a:endParaRPr sz="1000" b="1">
              <a:solidFill>
                <a:srgbClr val="07376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6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SEO記事の作成について</a:t>
            </a:r>
            <a:endParaRPr sz="3000" b="1"/>
          </a:p>
        </p:txBody>
      </p:sp>
      <p:sp>
        <p:nvSpPr>
          <p:cNvPr id="1015" name="Google Shape;1015;p6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BtoBマーケティングにおけるコンテンツSEOの重要性</a:t>
            </a:r>
            <a:endParaRPr/>
          </a:p>
        </p:txBody>
      </p:sp>
      <p:sp>
        <p:nvSpPr>
          <p:cNvPr id="1021" name="Google Shape;1021;p61"/>
          <p:cNvSpPr txBox="1"/>
          <p:nvPr/>
        </p:nvSpPr>
        <p:spPr>
          <a:xfrm>
            <a:off x="287175" y="1235870"/>
            <a:ext cx="8370000" cy="502800"/>
          </a:xfrm>
          <a:prstGeom prst="rect">
            <a:avLst/>
          </a:prstGeom>
          <a:noFill/>
          <a:ln>
            <a:noFill/>
          </a:ln>
        </p:spPr>
        <p:txBody>
          <a:bodyPr spcFirstLastPara="1" wrap="square" lIns="0" tIns="0" rIns="0" bIns="0" anchor="t" anchorCtr="0">
            <a:noAutofit/>
          </a:bodyPr>
          <a:lstStyle/>
          <a:p>
            <a:pPr marL="0" lvl="0" indent="0" algn="l" rtl="0">
              <a:lnSpc>
                <a:spcPct val="130000"/>
              </a:lnSpc>
              <a:spcBef>
                <a:spcPts val="0"/>
              </a:spcBef>
              <a:spcAft>
                <a:spcPts val="0"/>
              </a:spcAft>
              <a:buNone/>
            </a:pPr>
            <a:r>
              <a:rPr lang="ja">
                <a:solidFill>
                  <a:srgbClr val="073763"/>
                </a:solidFill>
              </a:rPr>
              <a:t>SEOでオーガニックからの流入が増えると、</a:t>
            </a:r>
            <a:r>
              <a:rPr lang="ja" b="1">
                <a:solidFill>
                  <a:srgbClr val="073763"/>
                </a:solidFill>
                <a:highlight>
                  <a:srgbClr val="FFF2CC"/>
                </a:highlight>
              </a:rPr>
              <a:t>広告費に頼らずに集客することが出来る</a:t>
            </a:r>
            <a:r>
              <a:rPr lang="ja">
                <a:solidFill>
                  <a:srgbClr val="073763"/>
                </a:solidFill>
              </a:rPr>
              <a:t>ようになる。ただし、SEO対策は実施してすぐに効果が出るものではなく、半年から1年ほどかかる。即効性のある広告で成果を出しつつ、その間にSEO対策を行うことで、</a:t>
            </a:r>
            <a:r>
              <a:rPr lang="ja" b="1">
                <a:solidFill>
                  <a:srgbClr val="073763"/>
                </a:solidFill>
                <a:highlight>
                  <a:srgbClr val="FFF2CC"/>
                </a:highlight>
              </a:rPr>
              <a:t>徐々に広告に依存しない体制を作ることが理想</a:t>
            </a:r>
            <a:r>
              <a:rPr lang="ja">
                <a:solidFill>
                  <a:srgbClr val="073763"/>
                </a:solidFill>
              </a:rPr>
              <a:t>。</a:t>
            </a:r>
            <a:endParaRPr>
              <a:solidFill>
                <a:srgbClr val="073763"/>
              </a:solidFill>
            </a:endParaRPr>
          </a:p>
        </p:txBody>
      </p:sp>
      <p:pic>
        <p:nvPicPr>
          <p:cNvPr id="1022" name="Google Shape;1022;p61"/>
          <p:cNvPicPr preferRelativeResize="0"/>
          <p:nvPr/>
        </p:nvPicPr>
        <p:blipFill>
          <a:blip r:embed="rId3">
            <a:alphaModFix/>
          </a:blip>
          <a:stretch>
            <a:fillRect/>
          </a:stretch>
        </p:blipFill>
        <p:spPr>
          <a:xfrm>
            <a:off x="1549162" y="2919726"/>
            <a:ext cx="535533" cy="545148"/>
          </a:xfrm>
          <a:prstGeom prst="rect">
            <a:avLst/>
          </a:prstGeom>
          <a:noFill/>
          <a:ln>
            <a:noFill/>
          </a:ln>
        </p:spPr>
      </p:pic>
      <p:pic>
        <p:nvPicPr>
          <p:cNvPr id="1023" name="Google Shape;1023;p61"/>
          <p:cNvPicPr preferRelativeResize="0"/>
          <p:nvPr/>
        </p:nvPicPr>
        <p:blipFill>
          <a:blip r:embed="rId4">
            <a:alphaModFix/>
          </a:blip>
          <a:stretch>
            <a:fillRect/>
          </a:stretch>
        </p:blipFill>
        <p:spPr>
          <a:xfrm>
            <a:off x="6960220" y="2956550"/>
            <a:ext cx="535533" cy="545148"/>
          </a:xfrm>
          <a:prstGeom prst="rect">
            <a:avLst/>
          </a:prstGeom>
          <a:noFill/>
          <a:ln>
            <a:noFill/>
          </a:ln>
        </p:spPr>
      </p:pic>
      <p:sp>
        <p:nvSpPr>
          <p:cNvPr id="1024" name="Google Shape;1024;p61"/>
          <p:cNvSpPr/>
          <p:nvPr/>
        </p:nvSpPr>
        <p:spPr>
          <a:xfrm>
            <a:off x="804627" y="2186127"/>
            <a:ext cx="3602700" cy="204900"/>
          </a:xfrm>
          <a:prstGeom prst="roundRect">
            <a:avLst>
              <a:gd name="adj" fmla="val 50000"/>
            </a:avLst>
          </a:prstGeom>
          <a:solidFill>
            <a:srgbClr val="4382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流入</a:t>
            </a:r>
            <a:endParaRPr sz="1200" b="1">
              <a:solidFill>
                <a:srgbClr val="FFFFFF"/>
              </a:solidFill>
            </a:endParaRPr>
          </a:p>
        </p:txBody>
      </p:sp>
      <p:sp>
        <p:nvSpPr>
          <p:cNvPr id="1025" name="Google Shape;1025;p61"/>
          <p:cNvSpPr/>
          <p:nvPr/>
        </p:nvSpPr>
        <p:spPr>
          <a:xfrm>
            <a:off x="4614343" y="2186127"/>
            <a:ext cx="3602700" cy="204900"/>
          </a:xfrm>
          <a:prstGeom prst="roundRect">
            <a:avLst>
              <a:gd name="adj" fmla="val 50000"/>
            </a:avLst>
          </a:prstGeom>
          <a:solidFill>
            <a:srgbClr val="01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rPr>
              <a:t>コンバージョン獲得</a:t>
            </a:r>
            <a:endParaRPr sz="1200" b="1">
              <a:solidFill>
                <a:srgbClr val="FFFFFF"/>
              </a:solidFill>
            </a:endParaRPr>
          </a:p>
        </p:txBody>
      </p:sp>
      <p:pic>
        <p:nvPicPr>
          <p:cNvPr id="1026" name="Google Shape;1026;p61"/>
          <p:cNvPicPr preferRelativeResize="0"/>
          <p:nvPr/>
        </p:nvPicPr>
        <p:blipFill>
          <a:blip r:embed="rId5">
            <a:alphaModFix/>
          </a:blip>
          <a:stretch>
            <a:fillRect/>
          </a:stretch>
        </p:blipFill>
        <p:spPr>
          <a:xfrm>
            <a:off x="4224297" y="2978252"/>
            <a:ext cx="535533" cy="545148"/>
          </a:xfrm>
          <a:prstGeom prst="rect">
            <a:avLst/>
          </a:prstGeom>
          <a:noFill/>
          <a:ln>
            <a:noFill/>
          </a:ln>
        </p:spPr>
      </p:pic>
      <p:sp>
        <p:nvSpPr>
          <p:cNvPr id="1027" name="Google Shape;1027;p61"/>
          <p:cNvSpPr/>
          <p:nvPr/>
        </p:nvSpPr>
        <p:spPr>
          <a:xfrm>
            <a:off x="2494623" y="3092556"/>
            <a:ext cx="1319700" cy="273300"/>
          </a:xfrm>
          <a:prstGeom prst="stripedRightArrow">
            <a:avLst>
              <a:gd name="adj1" fmla="val 50000"/>
              <a:gd name="adj2" fmla="val 50000"/>
            </a:avLst>
          </a:prstGeom>
          <a:solidFill>
            <a:srgbClr val="438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1"/>
          <p:cNvSpPr/>
          <p:nvPr/>
        </p:nvSpPr>
        <p:spPr>
          <a:xfrm>
            <a:off x="5200148" y="3092556"/>
            <a:ext cx="1319700" cy="273300"/>
          </a:xfrm>
          <a:prstGeom prst="stripedRightArrow">
            <a:avLst>
              <a:gd name="adj1" fmla="val 50000"/>
              <a:gd name="adj2" fmla="val 50000"/>
            </a:avLst>
          </a:prstGeom>
          <a:solidFill>
            <a:srgbClr val="014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1"/>
          <p:cNvSpPr/>
          <p:nvPr/>
        </p:nvSpPr>
        <p:spPr>
          <a:xfrm>
            <a:off x="827849" y="2492104"/>
            <a:ext cx="1978200" cy="308700"/>
          </a:xfrm>
          <a:prstGeom prst="roundRect">
            <a:avLst>
              <a:gd name="adj" fmla="val 50000"/>
            </a:avLst>
          </a:prstGeom>
          <a:solidFill>
            <a:srgbClr val="FFFFFF"/>
          </a:solidFill>
          <a:ln w="19050" cap="flat" cmpd="sng">
            <a:solidFill>
              <a:srgbClr val="4382B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ユーザー</a:t>
            </a:r>
            <a:endParaRPr b="1">
              <a:solidFill>
                <a:srgbClr val="2C3753"/>
              </a:solidFill>
            </a:endParaRPr>
          </a:p>
        </p:txBody>
      </p:sp>
      <p:sp>
        <p:nvSpPr>
          <p:cNvPr id="1030" name="Google Shape;1030;p61"/>
          <p:cNvSpPr/>
          <p:nvPr/>
        </p:nvSpPr>
        <p:spPr>
          <a:xfrm>
            <a:off x="3502985" y="2492118"/>
            <a:ext cx="1978200" cy="308700"/>
          </a:xfrm>
          <a:prstGeom prst="roundRect">
            <a:avLst>
              <a:gd name="adj" fmla="val 50000"/>
            </a:avLst>
          </a:prstGeom>
          <a:solidFill>
            <a:srgbClr val="FFFFFF"/>
          </a:solidFill>
          <a:ln w="19050" cap="flat" cmpd="sng">
            <a:solidFill>
              <a:srgbClr val="4382B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サイト・ブログ</a:t>
            </a:r>
            <a:endParaRPr sz="1000" b="1">
              <a:solidFill>
                <a:srgbClr val="2C3753"/>
              </a:solidFill>
            </a:endParaRPr>
          </a:p>
        </p:txBody>
      </p:sp>
      <p:sp>
        <p:nvSpPr>
          <p:cNvPr id="1031" name="Google Shape;1031;p61"/>
          <p:cNvSpPr/>
          <p:nvPr/>
        </p:nvSpPr>
        <p:spPr>
          <a:xfrm>
            <a:off x="6238924" y="2492104"/>
            <a:ext cx="1978200" cy="308700"/>
          </a:xfrm>
          <a:prstGeom prst="roundRect">
            <a:avLst>
              <a:gd name="adj" fmla="val 50000"/>
            </a:avLst>
          </a:prstGeom>
          <a:solidFill>
            <a:srgbClr val="FFFFFF"/>
          </a:solidFill>
          <a:ln w="19050" cap="flat" cmpd="sng">
            <a:solidFill>
              <a:srgbClr val="4382B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2C3753"/>
                </a:solidFill>
              </a:rPr>
              <a:t>コンバージョン</a:t>
            </a:r>
            <a:endParaRPr sz="1000" b="1">
              <a:solidFill>
                <a:srgbClr val="2C3753"/>
              </a:solidFill>
            </a:endParaRPr>
          </a:p>
        </p:txBody>
      </p:sp>
      <p:grpSp>
        <p:nvGrpSpPr>
          <p:cNvPr id="1032" name="Google Shape;1032;p61"/>
          <p:cNvGrpSpPr/>
          <p:nvPr/>
        </p:nvGrpSpPr>
        <p:grpSpPr>
          <a:xfrm>
            <a:off x="2270106" y="3347522"/>
            <a:ext cx="1766444" cy="1648750"/>
            <a:chOff x="2390650" y="3057292"/>
            <a:chExt cx="1719000" cy="1533008"/>
          </a:xfrm>
        </p:grpSpPr>
        <p:sp>
          <p:nvSpPr>
            <p:cNvPr id="1033" name="Google Shape;1033;p61"/>
            <p:cNvSpPr/>
            <p:nvPr/>
          </p:nvSpPr>
          <p:spPr>
            <a:xfrm>
              <a:off x="2390650" y="3429300"/>
              <a:ext cx="1719000" cy="1161000"/>
            </a:xfrm>
            <a:prstGeom prst="rect">
              <a:avLst/>
            </a:prstGeom>
            <a:noFill/>
            <a:ln w="9525" cap="flat" cmpd="sng">
              <a:solidFill>
                <a:srgbClr val="7890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1"/>
            <p:cNvSpPr/>
            <p:nvPr/>
          </p:nvSpPr>
          <p:spPr>
            <a:xfrm>
              <a:off x="2502150" y="3565200"/>
              <a:ext cx="1497000" cy="2442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オーガニック検索</a:t>
              </a:r>
              <a:endParaRPr sz="1000" b="1">
                <a:solidFill>
                  <a:srgbClr val="FFFFFF"/>
                </a:solidFill>
              </a:endParaRPr>
            </a:p>
          </p:txBody>
        </p:sp>
        <p:sp>
          <p:nvSpPr>
            <p:cNvPr id="1035" name="Google Shape;1035;p61"/>
            <p:cNvSpPr/>
            <p:nvPr/>
          </p:nvSpPr>
          <p:spPr>
            <a:xfrm>
              <a:off x="2502150" y="3902396"/>
              <a:ext cx="1497000" cy="2442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434343"/>
                  </a:solidFill>
                </a:rPr>
                <a:t>メール</a:t>
              </a:r>
              <a:endParaRPr sz="1100">
                <a:solidFill>
                  <a:srgbClr val="434343"/>
                </a:solidFill>
              </a:endParaRPr>
            </a:p>
          </p:txBody>
        </p:sp>
        <p:sp>
          <p:nvSpPr>
            <p:cNvPr id="1036" name="Google Shape;1036;p61"/>
            <p:cNvSpPr/>
            <p:nvPr/>
          </p:nvSpPr>
          <p:spPr>
            <a:xfrm>
              <a:off x="2502150" y="4239591"/>
              <a:ext cx="1497000" cy="2442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solidFill>
                    <a:srgbClr val="434343"/>
                  </a:solidFill>
                </a:rPr>
                <a:t>Web広告</a:t>
              </a:r>
              <a:endParaRPr sz="1100">
                <a:solidFill>
                  <a:srgbClr val="434343"/>
                </a:solidFill>
              </a:endParaRPr>
            </a:p>
          </p:txBody>
        </p:sp>
        <p:sp>
          <p:nvSpPr>
            <p:cNvPr id="1037" name="Google Shape;1037;p61"/>
            <p:cNvSpPr txBox="1"/>
            <p:nvPr/>
          </p:nvSpPr>
          <p:spPr>
            <a:xfrm>
              <a:off x="2531500" y="3057292"/>
              <a:ext cx="1437300" cy="31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t>①流入施策</a:t>
              </a:r>
              <a:endParaRPr sz="1000" b="1"/>
            </a:p>
          </p:txBody>
        </p:sp>
      </p:grpSp>
      <p:grpSp>
        <p:nvGrpSpPr>
          <p:cNvPr id="1038" name="Google Shape;1038;p61"/>
          <p:cNvGrpSpPr/>
          <p:nvPr/>
        </p:nvGrpSpPr>
        <p:grpSpPr>
          <a:xfrm>
            <a:off x="4957794" y="3347522"/>
            <a:ext cx="1766444" cy="1648750"/>
            <a:chOff x="5006150" y="3057292"/>
            <a:chExt cx="1719000" cy="1533008"/>
          </a:xfrm>
        </p:grpSpPr>
        <p:sp>
          <p:nvSpPr>
            <p:cNvPr id="1039" name="Google Shape;1039;p61"/>
            <p:cNvSpPr/>
            <p:nvPr/>
          </p:nvSpPr>
          <p:spPr>
            <a:xfrm>
              <a:off x="5006150" y="3429300"/>
              <a:ext cx="1719000" cy="1161000"/>
            </a:xfrm>
            <a:prstGeom prst="rect">
              <a:avLst/>
            </a:prstGeom>
            <a:noFill/>
            <a:ln w="9525" cap="flat" cmpd="sng">
              <a:solidFill>
                <a:srgbClr val="7890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1"/>
            <p:cNvSpPr/>
            <p:nvPr/>
          </p:nvSpPr>
          <p:spPr>
            <a:xfrm>
              <a:off x="5117150" y="3565200"/>
              <a:ext cx="1497000" cy="2442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a:solidFill>
                    <a:srgbClr val="434343"/>
                  </a:solidFill>
                </a:rPr>
                <a:t>LP改善</a:t>
              </a:r>
              <a:endParaRPr sz="1000">
                <a:solidFill>
                  <a:srgbClr val="434343"/>
                </a:solidFill>
              </a:endParaRPr>
            </a:p>
          </p:txBody>
        </p:sp>
        <p:sp>
          <p:nvSpPr>
            <p:cNvPr id="1041" name="Google Shape;1041;p61"/>
            <p:cNvSpPr/>
            <p:nvPr/>
          </p:nvSpPr>
          <p:spPr>
            <a:xfrm>
              <a:off x="5117150" y="4239521"/>
              <a:ext cx="1497000" cy="2442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a:solidFill>
                    <a:srgbClr val="434343"/>
                  </a:solidFill>
                </a:rPr>
                <a:t>DL資料追加</a:t>
              </a:r>
              <a:endParaRPr sz="1000">
                <a:solidFill>
                  <a:srgbClr val="434343"/>
                </a:solidFill>
              </a:endParaRPr>
            </a:p>
          </p:txBody>
        </p:sp>
        <p:sp>
          <p:nvSpPr>
            <p:cNvPr id="1042" name="Google Shape;1042;p61"/>
            <p:cNvSpPr txBox="1"/>
            <p:nvPr/>
          </p:nvSpPr>
          <p:spPr>
            <a:xfrm>
              <a:off x="5147000" y="3057292"/>
              <a:ext cx="1437300" cy="31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b="1"/>
                <a:t>②CV獲得施策</a:t>
              </a:r>
              <a:endParaRPr sz="1000" b="1"/>
            </a:p>
          </p:txBody>
        </p:sp>
      </p:grpSp>
      <p:sp>
        <p:nvSpPr>
          <p:cNvPr id="1043" name="Google Shape;1043;p61"/>
          <p:cNvSpPr/>
          <p:nvPr/>
        </p:nvSpPr>
        <p:spPr>
          <a:xfrm>
            <a:off x="5071858" y="4256397"/>
            <a:ext cx="1538400" cy="2625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a:solidFill>
                  <a:srgbClr val="434343"/>
                </a:solidFill>
                <a:latin typeface="Kosugi Maru"/>
                <a:ea typeface="Kosugi Maru"/>
                <a:cs typeface="Kosugi Maru"/>
                <a:sym typeface="Kosugi Maru"/>
              </a:rPr>
              <a:t>事例追加</a:t>
            </a:r>
            <a:endParaRPr sz="1000">
              <a:solidFill>
                <a:srgbClr val="434343"/>
              </a:solidFill>
              <a:latin typeface="Kosugi Maru"/>
              <a:ea typeface="Kosugi Maru"/>
              <a:cs typeface="Kosugi Maru"/>
              <a:sym typeface="Kosugi Maru"/>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t>リスティング広告と比較したコンテンツマーケのメリット</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1049" name="Google Shape;1049;p62"/>
          <p:cNvSpPr txBox="1"/>
          <p:nvPr/>
        </p:nvSpPr>
        <p:spPr>
          <a:xfrm>
            <a:off x="517281" y="1153716"/>
            <a:ext cx="8109300" cy="38064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1200"/>
              </a:spcAft>
              <a:buNone/>
            </a:pPr>
            <a:endParaRPr sz="1800" b="1">
              <a:solidFill>
                <a:srgbClr val="073763"/>
              </a:solidFill>
            </a:endParaRPr>
          </a:p>
        </p:txBody>
      </p:sp>
      <p:pic>
        <p:nvPicPr>
          <p:cNvPr id="1050" name="Google Shape;1050;p62" descr="コンテンツマーケティングとリスティング広告の費用対効果比較"/>
          <p:cNvPicPr preferRelativeResize="0"/>
          <p:nvPr/>
        </p:nvPicPr>
        <p:blipFill rotWithShape="1">
          <a:blip r:embed="rId3">
            <a:alphaModFix/>
          </a:blip>
          <a:srcRect/>
          <a:stretch/>
        </p:blipFill>
        <p:spPr>
          <a:xfrm>
            <a:off x="311700" y="1706050"/>
            <a:ext cx="7860684" cy="3254075"/>
          </a:xfrm>
          <a:prstGeom prst="rect">
            <a:avLst/>
          </a:prstGeom>
          <a:noFill/>
          <a:ln>
            <a:noFill/>
          </a:ln>
        </p:spPr>
      </p:pic>
      <p:sp>
        <p:nvSpPr>
          <p:cNvPr id="1051" name="Google Shape;1051;p62"/>
          <p:cNvSpPr txBox="1"/>
          <p:nvPr/>
        </p:nvSpPr>
        <p:spPr>
          <a:xfrm>
            <a:off x="1982875" y="3980703"/>
            <a:ext cx="4913100" cy="5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ja" sz="1200" b="1">
                <a:solidFill>
                  <a:srgbClr val="0071BC"/>
                </a:solidFill>
              </a:rPr>
              <a:t>出稿企業の増加に伴うクリック単価上昇に苦しむ</a:t>
            </a:r>
            <a:endParaRPr>
              <a:solidFill>
                <a:srgbClr val="0071BC"/>
              </a:solidFill>
            </a:endParaRPr>
          </a:p>
        </p:txBody>
      </p:sp>
      <p:sp>
        <p:nvSpPr>
          <p:cNvPr id="1052" name="Google Shape;1052;p62"/>
          <p:cNvSpPr txBox="1"/>
          <p:nvPr/>
        </p:nvSpPr>
        <p:spPr>
          <a:xfrm>
            <a:off x="4943875" y="2721113"/>
            <a:ext cx="4235700" cy="51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282828"/>
              </a:buClr>
              <a:buSzPts val="1200"/>
              <a:buFont typeface="Arial"/>
              <a:buNone/>
            </a:pPr>
            <a:r>
              <a:rPr lang="ja" sz="1200" b="1">
                <a:solidFill>
                  <a:srgbClr val="073763"/>
                </a:solidFill>
              </a:rPr>
              <a:t>　　　　　　作ったコンテンツは資産化され、</a:t>
            </a:r>
            <a:br>
              <a:rPr lang="ja" sz="1200" b="1">
                <a:solidFill>
                  <a:srgbClr val="073763"/>
                </a:solidFill>
              </a:rPr>
            </a:br>
            <a:r>
              <a:rPr lang="ja" sz="1200" b="1">
                <a:solidFill>
                  <a:srgbClr val="073763"/>
                </a:solidFill>
              </a:rPr>
              <a:t>公開後は継続してアクセスを集め続けられる。</a:t>
            </a:r>
            <a:endParaRPr>
              <a:solidFill>
                <a:srgbClr val="073763"/>
              </a:solidFill>
            </a:endParaRPr>
          </a:p>
          <a:p>
            <a:pPr marL="0" lvl="0" indent="0" algn="l" rtl="0">
              <a:lnSpc>
                <a:spcPct val="115000"/>
              </a:lnSpc>
              <a:spcBef>
                <a:spcPts val="0"/>
              </a:spcBef>
              <a:spcAft>
                <a:spcPts val="0"/>
              </a:spcAft>
              <a:buClr>
                <a:srgbClr val="E94C96"/>
              </a:buClr>
              <a:buSzPts val="1200"/>
              <a:buFont typeface="Arial"/>
              <a:buNone/>
            </a:pPr>
            <a:r>
              <a:rPr lang="ja" sz="1200" b="1">
                <a:solidFill>
                  <a:srgbClr val="073763"/>
                </a:solidFill>
              </a:rPr>
              <a:t>同じ費用でコンテンツを作り続けるだけでも、</a:t>
            </a:r>
            <a:br>
              <a:rPr lang="ja" sz="1200" b="1">
                <a:solidFill>
                  <a:srgbClr val="073763"/>
                </a:solidFill>
              </a:rPr>
            </a:br>
            <a:r>
              <a:rPr lang="ja" sz="1200" b="1">
                <a:solidFill>
                  <a:srgbClr val="073763"/>
                </a:solidFill>
              </a:rPr>
              <a:t>コンテンツ量の増加に応じて得られる効果も大きくなる。</a:t>
            </a:r>
            <a:endParaRPr sz="1200" b="1">
              <a:solidFill>
                <a:srgbClr val="073763"/>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SEO記事の本数の目安</a:t>
            </a:r>
            <a:endParaRPr/>
          </a:p>
        </p:txBody>
      </p:sp>
      <p:sp>
        <p:nvSpPr>
          <p:cNvPr id="1058" name="Google Shape;1058;p63"/>
          <p:cNvSpPr/>
          <p:nvPr/>
        </p:nvSpPr>
        <p:spPr>
          <a:xfrm>
            <a:off x="235500" y="1077950"/>
            <a:ext cx="1734900" cy="711000"/>
          </a:xfrm>
          <a:prstGeom prst="rect">
            <a:avLst/>
          </a:prstGeom>
          <a:solidFill>
            <a:srgbClr val="2C37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基準値</a:t>
            </a:r>
            <a:endParaRPr b="1">
              <a:solidFill>
                <a:srgbClr val="FFFFFF"/>
              </a:solidFill>
            </a:endParaRPr>
          </a:p>
        </p:txBody>
      </p:sp>
      <p:sp>
        <p:nvSpPr>
          <p:cNvPr id="1059" name="Google Shape;1059;p63"/>
          <p:cNvSpPr/>
          <p:nvPr/>
        </p:nvSpPr>
        <p:spPr>
          <a:xfrm>
            <a:off x="2103375" y="1077950"/>
            <a:ext cx="6715200" cy="711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rgbClr val="073763"/>
                </a:solidFill>
              </a:rPr>
              <a:t>理想：</a:t>
            </a:r>
            <a:r>
              <a:rPr lang="ja" sz="1800" b="1">
                <a:solidFill>
                  <a:srgbClr val="E06666"/>
                </a:solidFill>
              </a:rPr>
              <a:t>120</a:t>
            </a:r>
            <a:r>
              <a:rPr lang="ja" b="1">
                <a:solidFill>
                  <a:srgbClr val="073763"/>
                </a:solidFill>
              </a:rPr>
              <a:t>本以上　最低限：</a:t>
            </a:r>
            <a:r>
              <a:rPr lang="ja" sz="1700" b="1">
                <a:solidFill>
                  <a:srgbClr val="E06666"/>
                </a:solidFill>
              </a:rPr>
              <a:t>60</a:t>
            </a:r>
            <a:r>
              <a:rPr lang="ja" b="1">
                <a:solidFill>
                  <a:srgbClr val="073763"/>
                </a:solidFill>
              </a:rPr>
              <a:t>本以上</a:t>
            </a:r>
            <a:endParaRPr b="1">
              <a:solidFill>
                <a:srgbClr val="073763"/>
              </a:solidFill>
            </a:endParaRPr>
          </a:p>
          <a:p>
            <a:pPr marL="0" lvl="0" indent="0" algn="l" rtl="0">
              <a:spcBef>
                <a:spcPts val="0"/>
              </a:spcBef>
              <a:spcAft>
                <a:spcPts val="0"/>
              </a:spcAft>
              <a:buNone/>
            </a:pPr>
            <a:r>
              <a:rPr lang="ja">
                <a:solidFill>
                  <a:srgbClr val="073763"/>
                </a:solidFill>
              </a:rPr>
              <a:t>量があるほど、コンテンツページからのサイト訪問者が急速に増えていく。</a:t>
            </a:r>
            <a:endParaRPr>
              <a:solidFill>
                <a:srgbClr val="073763"/>
              </a:solidFill>
            </a:endParaRPr>
          </a:p>
        </p:txBody>
      </p:sp>
      <p:pic>
        <p:nvPicPr>
          <p:cNvPr id="1060" name="Google Shape;1060;p63"/>
          <p:cNvPicPr preferRelativeResize="0"/>
          <p:nvPr/>
        </p:nvPicPr>
        <p:blipFill>
          <a:blip r:embed="rId3">
            <a:alphaModFix/>
          </a:blip>
          <a:stretch>
            <a:fillRect/>
          </a:stretch>
        </p:blipFill>
        <p:spPr>
          <a:xfrm>
            <a:off x="235500" y="2394125"/>
            <a:ext cx="3682800" cy="2278000"/>
          </a:xfrm>
          <a:prstGeom prst="rect">
            <a:avLst/>
          </a:prstGeom>
          <a:noFill/>
          <a:ln>
            <a:noFill/>
          </a:ln>
          <a:effectLst>
            <a:outerShdw blurRad="57150" dist="19050" dir="5400000" algn="bl" rotWithShape="0">
              <a:srgbClr val="000000">
                <a:alpha val="50000"/>
              </a:srgbClr>
            </a:outerShdw>
          </a:effectLst>
        </p:spPr>
      </p:pic>
      <p:sp>
        <p:nvSpPr>
          <p:cNvPr id="1061" name="Google Shape;1061;p63"/>
          <p:cNvSpPr txBox="1"/>
          <p:nvPr/>
        </p:nvSpPr>
        <p:spPr>
          <a:xfrm>
            <a:off x="159300" y="4690463"/>
            <a:ext cx="406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a:t>※ferret One顧客の中央値から算出</a:t>
            </a:r>
            <a:endParaRPr sz="1200"/>
          </a:p>
        </p:txBody>
      </p:sp>
      <p:sp>
        <p:nvSpPr>
          <p:cNvPr id="1062" name="Google Shape;1062;p63"/>
          <p:cNvSpPr txBox="1"/>
          <p:nvPr/>
        </p:nvSpPr>
        <p:spPr>
          <a:xfrm>
            <a:off x="249475" y="1845200"/>
            <a:ext cx="815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2000" b="1">
                <a:solidFill>
                  <a:srgbClr val="FF0080"/>
                </a:solidFill>
              </a:rPr>
              <a:t>60記事</a:t>
            </a:r>
            <a:r>
              <a:rPr lang="ja">
                <a:solidFill>
                  <a:srgbClr val="073763"/>
                </a:solidFill>
              </a:rPr>
              <a:t>を超えてくると自然検索経由の訪問数がぐっと上がる。</a:t>
            </a:r>
            <a:endParaRPr>
              <a:solidFill>
                <a:srgbClr val="073763"/>
              </a:solidFill>
            </a:endParaRPr>
          </a:p>
        </p:txBody>
      </p:sp>
      <p:sp>
        <p:nvSpPr>
          <p:cNvPr id="1063" name="Google Shape;1063;p63"/>
          <p:cNvSpPr txBox="1"/>
          <p:nvPr/>
        </p:nvSpPr>
        <p:spPr>
          <a:xfrm>
            <a:off x="4038000" y="2952688"/>
            <a:ext cx="4794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rgbClr val="073763"/>
                </a:solidFill>
              </a:rPr>
              <a:t>そのため、広告に依存せずに訪問数を増やしたい場合は</a:t>
            </a:r>
            <a:endParaRPr>
              <a:solidFill>
                <a:srgbClr val="073763"/>
              </a:solidFill>
            </a:endParaRPr>
          </a:p>
          <a:p>
            <a:pPr marL="0" lvl="0" indent="0" algn="l" rtl="0">
              <a:spcBef>
                <a:spcPts val="0"/>
              </a:spcBef>
              <a:spcAft>
                <a:spcPts val="0"/>
              </a:spcAft>
              <a:buNone/>
            </a:pPr>
            <a:r>
              <a:rPr lang="ja">
                <a:solidFill>
                  <a:srgbClr val="073763"/>
                </a:solidFill>
              </a:rPr>
              <a:t>記事数を増やすことが重要になる。</a:t>
            </a:r>
            <a:endParaRPr>
              <a:solidFill>
                <a:srgbClr val="073763"/>
              </a:solidFill>
            </a:endParaRPr>
          </a:p>
          <a:p>
            <a:pPr marL="0" lvl="0" indent="0" algn="l" rtl="0">
              <a:spcBef>
                <a:spcPts val="0"/>
              </a:spcBef>
              <a:spcAft>
                <a:spcPts val="0"/>
              </a:spcAft>
              <a:buNone/>
            </a:pPr>
            <a:endParaRPr>
              <a:solidFill>
                <a:srgbClr val="073763"/>
              </a:solidFill>
            </a:endParaRPr>
          </a:p>
          <a:p>
            <a:pPr marL="0" lvl="0" indent="0" algn="l" rtl="0">
              <a:spcBef>
                <a:spcPts val="0"/>
              </a:spcBef>
              <a:spcAft>
                <a:spcPts val="0"/>
              </a:spcAft>
              <a:buNone/>
            </a:pPr>
            <a:r>
              <a:rPr lang="ja" b="1">
                <a:solidFill>
                  <a:srgbClr val="FF0080"/>
                </a:solidFill>
              </a:rPr>
              <a:t>60記事以上で約4,000~4,500</a:t>
            </a:r>
            <a:r>
              <a:rPr lang="ja">
                <a:solidFill>
                  <a:srgbClr val="073763"/>
                </a:solidFill>
              </a:rPr>
              <a:t>の流入数が見込める。</a:t>
            </a:r>
            <a:endParaRPr>
              <a:solidFill>
                <a:srgbClr val="073763"/>
              </a:solidFill>
            </a:endParaRPr>
          </a:p>
        </p:txBody>
      </p:sp>
      <p:sp>
        <p:nvSpPr>
          <p:cNvPr id="1064" name="Google Shape;1064;p63"/>
          <p:cNvSpPr/>
          <p:nvPr/>
        </p:nvSpPr>
        <p:spPr>
          <a:xfrm>
            <a:off x="5661000" y="132425"/>
            <a:ext cx="32814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【参考】</a:t>
            </a:r>
            <a:endParaRPr sz="1100" b="1">
              <a:solidFill>
                <a:srgbClr val="073763"/>
              </a:solidFill>
            </a:endParaRPr>
          </a:p>
          <a:p>
            <a:pPr marL="0" lvl="0" indent="0" algn="l" rtl="0">
              <a:spcBef>
                <a:spcPts val="0"/>
              </a:spcBef>
              <a:spcAft>
                <a:spcPts val="0"/>
              </a:spcAft>
              <a:buNone/>
            </a:pPr>
            <a:r>
              <a:rPr lang="ja" sz="1100" b="1">
                <a:solidFill>
                  <a:srgbClr val="073763"/>
                </a:solidFill>
              </a:rPr>
              <a:t>ferret OneもSEO記事制作代行のメニューがございます。社外のリソースも借りて進めたい場合はぜひご相談ください。</a:t>
            </a:r>
            <a:r>
              <a:rPr lang="ja" sz="1100" b="1" u="sng">
                <a:solidFill>
                  <a:schemeClr val="hlink"/>
                </a:solidFill>
                <a:hlinkClick r:id="rId4"/>
              </a:rPr>
              <a:t>詳しくはこちら</a:t>
            </a:r>
            <a:endParaRPr sz="1100" b="1">
              <a:solidFill>
                <a:srgbClr val="073763"/>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t>まずはスモールキーワードから始めるのが王道</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pic>
        <p:nvPicPr>
          <p:cNvPr id="1070" name="Google Shape;1070;p64"/>
          <p:cNvPicPr preferRelativeResize="0"/>
          <p:nvPr/>
        </p:nvPicPr>
        <p:blipFill>
          <a:blip r:embed="rId3">
            <a:alphaModFix/>
          </a:blip>
          <a:stretch>
            <a:fillRect/>
          </a:stretch>
        </p:blipFill>
        <p:spPr>
          <a:xfrm>
            <a:off x="1329825" y="1787100"/>
            <a:ext cx="6245499" cy="3122749"/>
          </a:xfrm>
          <a:prstGeom prst="rect">
            <a:avLst/>
          </a:prstGeom>
          <a:noFill/>
          <a:ln>
            <a:noFill/>
          </a:ln>
        </p:spPr>
      </p:pic>
      <p:sp>
        <p:nvSpPr>
          <p:cNvPr id="1071" name="Google Shape;1071;p64"/>
          <p:cNvSpPr/>
          <p:nvPr/>
        </p:nvSpPr>
        <p:spPr>
          <a:xfrm>
            <a:off x="409650" y="1148050"/>
            <a:ext cx="8366100" cy="5280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073763"/>
                </a:solidFill>
              </a:rPr>
              <a:t>検索数：低　検討角度：高</a:t>
            </a:r>
            <a:endParaRPr sz="1800" b="1">
              <a:solidFill>
                <a:srgbClr val="073763"/>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顕在層向けのワード→徐々に広げていく</a:t>
            </a:r>
            <a:endParaRPr/>
          </a:p>
        </p:txBody>
      </p:sp>
      <p:sp>
        <p:nvSpPr>
          <p:cNvPr id="1077" name="Google Shape;1077;p65"/>
          <p:cNvSpPr txBox="1"/>
          <p:nvPr/>
        </p:nvSpPr>
        <p:spPr>
          <a:xfrm>
            <a:off x="390300" y="1214625"/>
            <a:ext cx="833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solidFill>
                  <a:srgbClr val="073763"/>
                </a:solidFill>
              </a:rPr>
              <a:t>SEO対策を実施する際は、まず「顕在層」向けのキーワードから狙う。顕在層向けのキーワードはビッグワードに比べて</a:t>
            </a:r>
            <a:br>
              <a:rPr lang="ja" sz="1100">
                <a:solidFill>
                  <a:srgbClr val="073763"/>
                </a:solidFill>
              </a:rPr>
            </a:br>
            <a:r>
              <a:rPr lang="ja" sz="1100">
                <a:solidFill>
                  <a:srgbClr val="073763"/>
                </a:solidFill>
              </a:rPr>
              <a:t>検索ボリュームが小さく上位表示を狙いやすい上、課題が明確なので問合せにつながりやすい傾向にある。</a:t>
            </a:r>
            <a:endParaRPr sz="1100">
              <a:solidFill>
                <a:srgbClr val="073763"/>
              </a:solidFill>
            </a:endParaRPr>
          </a:p>
        </p:txBody>
      </p:sp>
      <p:sp>
        <p:nvSpPr>
          <p:cNvPr id="1078" name="Google Shape;1078;p65"/>
          <p:cNvSpPr/>
          <p:nvPr/>
        </p:nvSpPr>
        <p:spPr>
          <a:xfrm>
            <a:off x="2163909" y="2855175"/>
            <a:ext cx="6309000" cy="540600"/>
          </a:xfrm>
          <a:prstGeom prst="roundRect">
            <a:avLst>
              <a:gd name="adj" fmla="val 6004"/>
            </a:avLst>
          </a:prstGeom>
          <a:solidFill>
            <a:srgbClr val="C9DAF8"/>
          </a:solidFill>
          <a:ln>
            <a:noFill/>
          </a:ln>
        </p:spPr>
        <p:txBody>
          <a:bodyPr spcFirstLastPara="1" wrap="square" lIns="74975" tIns="74975" rIns="74975" bIns="74975" anchor="ctr" anchorCtr="0">
            <a:noAutofit/>
          </a:bodyPr>
          <a:lstStyle/>
          <a:p>
            <a:pPr marL="0" lvl="0" indent="0" algn="l" rtl="0">
              <a:spcBef>
                <a:spcPts val="0"/>
              </a:spcBef>
              <a:spcAft>
                <a:spcPts val="0"/>
              </a:spcAft>
              <a:buNone/>
            </a:pPr>
            <a:endParaRPr>
              <a:solidFill>
                <a:srgbClr val="0097A7"/>
              </a:solidFill>
            </a:endParaRPr>
          </a:p>
        </p:txBody>
      </p:sp>
      <p:sp>
        <p:nvSpPr>
          <p:cNvPr id="1079" name="Google Shape;1079;p65"/>
          <p:cNvSpPr txBox="1"/>
          <p:nvPr/>
        </p:nvSpPr>
        <p:spPr>
          <a:xfrm>
            <a:off x="2316309" y="2923425"/>
            <a:ext cx="5708700" cy="3687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ja">
                <a:solidFill>
                  <a:srgbClr val="073763"/>
                </a:solidFill>
              </a:rPr>
              <a:t>例：「CMS　比較」「CMS　料金」「CMS　おすすめ」など</a:t>
            </a:r>
            <a:endParaRPr>
              <a:solidFill>
                <a:srgbClr val="073763"/>
              </a:solidFill>
            </a:endParaRPr>
          </a:p>
        </p:txBody>
      </p:sp>
      <p:sp>
        <p:nvSpPr>
          <p:cNvPr id="1080" name="Google Shape;1080;p65"/>
          <p:cNvSpPr txBox="1"/>
          <p:nvPr/>
        </p:nvSpPr>
        <p:spPr>
          <a:xfrm>
            <a:off x="314100" y="2855175"/>
            <a:ext cx="1362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b="1">
                <a:solidFill>
                  <a:srgbClr val="4A86E8"/>
                </a:solidFill>
              </a:rPr>
              <a:t>顕在層向けキーワード例</a:t>
            </a:r>
            <a:endParaRPr b="1">
              <a:solidFill>
                <a:srgbClr val="4A86E8"/>
              </a:solidFill>
            </a:endParaRPr>
          </a:p>
        </p:txBody>
      </p:sp>
      <p:sp>
        <p:nvSpPr>
          <p:cNvPr id="1081" name="Google Shape;1081;p65"/>
          <p:cNvSpPr txBox="1"/>
          <p:nvPr/>
        </p:nvSpPr>
        <p:spPr>
          <a:xfrm>
            <a:off x="314100" y="3935225"/>
            <a:ext cx="1362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b="1">
                <a:solidFill>
                  <a:srgbClr val="4A86E8"/>
                </a:solidFill>
              </a:rPr>
              <a:t>潜在層向け</a:t>
            </a:r>
            <a:endParaRPr b="1">
              <a:solidFill>
                <a:srgbClr val="4A86E8"/>
              </a:solidFill>
            </a:endParaRPr>
          </a:p>
          <a:p>
            <a:pPr marL="0" lvl="0" indent="0" algn="ctr" rtl="0">
              <a:spcBef>
                <a:spcPts val="0"/>
              </a:spcBef>
              <a:spcAft>
                <a:spcPts val="0"/>
              </a:spcAft>
              <a:buNone/>
            </a:pPr>
            <a:r>
              <a:rPr lang="ja" b="1">
                <a:solidFill>
                  <a:srgbClr val="4A86E8"/>
                </a:solidFill>
              </a:rPr>
              <a:t>キーワード例</a:t>
            </a:r>
            <a:endParaRPr b="1">
              <a:solidFill>
                <a:srgbClr val="4A86E8"/>
              </a:solidFill>
            </a:endParaRPr>
          </a:p>
        </p:txBody>
      </p:sp>
      <p:sp>
        <p:nvSpPr>
          <p:cNvPr id="1082" name="Google Shape;1082;p65"/>
          <p:cNvSpPr/>
          <p:nvPr/>
        </p:nvSpPr>
        <p:spPr>
          <a:xfrm>
            <a:off x="2163909" y="3972725"/>
            <a:ext cx="6309000" cy="540600"/>
          </a:xfrm>
          <a:prstGeom prst="roundRect">
            <a:avLst>
              <a:gd name="adj" fmla="val 6004"/>
            </a:avLst>
          </a:prstGeom>
          <a:solidFill>
            <a:srgbClr val="EFEFEF"/>
          </a:solidFill>
          <a:ln>
            <a:noFill/>
          </a:ln>
        </p:spPr>
        <p:txBody>
          <a:bodyPr spcFirstLastPara="1" wrap="square" lIns="74975" tIns="74975" rIns="74975" bIns="74975" anchor="ctr" anchorCtr="0">
            <a:noAutofit/>
          </a:bodyPr>
          <a:lstStyle/>
          <a:p>
            <a:pPr marL="0" lvl="0" indent="0" algn="l" rtl="0">
              <a:spcBef>
                <a:spcPts val="0"/>
              </a:spcBef>
              <a:spcAft>
                <a:spcPts val="0"/>
              </a:spcAft>
              <a:buNone/>
            </a:pPr>
            <a:endParaRPr/>
          </a:p>
        </p:txBody>
      </p:sp>
      <p:sp>
        <p:nvSpPr>
          <p:cNvPr id="1083" name="Google Shape;1083;p65"/>
          <p:cNvSpPr txBox="1"/>
          <p:nvPr/>
        </p:nvSpPr>
        <p:spPr>
          <a:xfrm>
            <a:off x="2240109" y="4040975"/>
            <a:ext cx="6232800" cy="3687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ja">
                <a:solidFill>
                  <a:srgbClr val="073763"/>
                </a:solidFill>
              </a:rPr>
              <a:t>例：「CMSとは」「CMS　意味」「CMS　種類」「CMS　サイト」など</a:t>
            </a:r>
            <a:endParaRPr>
              <a:solidFill>
                <a:srgbClr val="073763"/>
              </a:solidFill>
            </a:endParaRPr>
          </a:p>
        </p:txBody>
      </p:sp>
      <p:sp>
        <p:nvSpPr>
          <p:cNvPr id="1084" name="Google Shape;1084;p65"/>
          <p:cNvSpPr txBox="1"/>
          <p:nvPr/>
        </p:nvSpPr>
        <p:spPr>
          <a:xfrm>
            <a:off x="2163909" y="3370825"/>
            <a:ext cx="6309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100">
                <a:solidFill>
                  <a:srgbClr val="6D9EEB"/>
                </a:solidFill>
              </a:rPr>
              <a:t>サービスを比較検討しているからこそ、検索するワードは問合せにつながりやすいと言える。</a:t>
            </a:r>
            <a:endParaRPr sz="1100">
              <a:solidFill>
                <a:srgbClr val="6D9EEB"/>
              </a:solidFill>
            </a:endParaRPr>
          </a:p>
          <a:p>
            <a:pPr marL="0" lvl="0" indent="0" algn="l" rtl="0">
              <a:spcBef>
                <a:spcPts val="0"/>
              </a:spcBef>
              <a:spcAft>
                <a:spcPts val="0"/>
              </a:spcAft>
              <a:buNone/>
            </a:pPr>
            <a:r>
              <a:rPr lang="ja" sz="1100">
                <a:solidFill>
                  <a:srgbClr val="6D9EEB"/>
                </a:solidFill>
              </a:rPr>
              <a:t>例えば「ビックワード＋比較」「ビックワード＋料金」など</a:t>
            </a:r>
            <a:endParaRPr sz="1100">
              <a:solidFill>
                <a:srgbClr val="6D9EEB"/>
              </a:solidFill>
            </a:endParaRPr>
          </a:p>
        </p:txBody>
      </p:sp>
      <p:sp>
        <p:nvSpPr>
          <p:cNvPr id="1085" name="Google Shape;1085;p65"/>
          <p:cNvSpPr txBox="1"/>
          <p:nvPr/>
        </p:nvSpPr>
        <p:spPr>
          <a:xfrm>
            <a:off x="2240109" y="4445675"/>
            <a:ext cx="6309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100">
                <a:solidFill>
                  <a:srgbClr val="073763"/>
                </a:solidFill>
              </a:rPr>
              <a:t>まだ探し始めの人は知識を調べる傾向にあります。顕在層向けのワードである程度順位が上がってきたら、潜在層向けにも目を向ける。</a:t>
            </a:r>
            <a:endParaRPr sz="1100">
              <a:solidFill>
                <a:srgbClr val="073763"/>
              </a:solidFill>
            </a:endParaRPr>
          </a:p>
        </p:txBody>
      </p:sp>
      <p:sp>
        <p:nvSpPr>
          <p:cNvPr id="1086" name="Google Shape;1086;p65"/>
          <p:cNvSpPr txBox="1"/>
          <p:nvPr/>
        </p:nvSpPr>
        <p:spPr>
          <a:xfrm>
            <a:off x="314100" y="1921525"/>
            <a:ext cx="1362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b="1">
                <a:solidFill>
                  <a:srgbClr val="073763"/>
                </a:solidFill>
              </a:rPr>
              <a:t>ビックワード</a:t>
            </a:r>
            <a:endParaRPr b="1">
              <a:solidFill>
                <a:srgbClr val="073763"/>
              </a:solidFill>
            </a:endParaRPr>
          </a:p>
        </p:txBody>
      </p:sp>
      <p:sp>
        <p:nvSpPr>
          <p:cNvPr id="1087" name="Google Shape;1087;p65"/>
          <p:cNvSpPr/>
          <p:nvPr/>
        </p:nvSpPr>
        <p:spPr>
          <a:xfrm>
            <a:off x="2163909" y="1775125"/>
            <a:ext cx="6309000" cy="540600"/>
          </a:xfrm>
          <a:prstGeom prst="roundRect">
            <a:avLst>
              <a:gd name="adj" fmla="val 6004"/>
            </a:avLst>
          </a:prstGeom>
          <a:solidFill>
            <a:srgbClr val="EFEFEF"/>
          </a:solidFill>
          <a:ln>
            <a:noFill/>
          </a:ln>
        </p:spPr>
        <p:txBody>
          <a:bodyPr spcFirstLastPara="1" wrap="square" lIns="74975" tIns="74975" rIns="74975" bIns="74975" anchor="ctr" anchorCtr="0">
            <a:noAutofit/>
          </a:bodyPr>
          <a:lstStyle/>
          <a:p>
            <a:pPr marL="0" lvl="0" indent="0" algn="l" rtl="0">
              <a:spcBef>
                <a:spcPts val="0"/>
              </a:spcBef>
              <a:spcAft>
                <a:spcPts val="0"/>
              </a:spcAft>
              <a:buNone/>
            </a:pPr>
            <a:endParaRPr/>
          </a:p>
        </p:txBody>
      </p:sp>
      <p:sp>
        <p:nvSpPr>
          <p:cNvPr id="1088" name="Google Shape;1088;p65"/>
          <p:cNvSpPr txBox="1"/>
          <p:nvPr/>
        </p:nvSpPr>
        <p:spPr>
          <a:xfrm>
            <a:off x="2316309" y="1843375"/>
            <a:ext cx="3570600" cy="3687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ja">
                <a:solidFill>
                  <a:srgbClr val="073763"/>
                </a:solidFill>
              </a:rPr>
              <a:t>例：「CMS」</a:t>
            </a:r>
            <a:endParaRPr>
              <a:solidFill>
                <a:srgbClr val="073763"/>
              </a:solidFill>
            </a:endParaRPr>
          </a:p>
        </p:txBody>
      </p:sp>
      <p:sp>
        <p:nvSpPr>
          <p:cNvPr id="1089" name="Google Shape;1089;p65"/>
          <p:cNvSpPr txBox="1"/>
          <p:nvPr/>
        </p:nvSpPr>
        <p:spPr>
          <a:xfrm>
            <a:off x="2163909" y="2272013"/>
            <a:ext cx="6309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100">
                <a:solidFill>
                  <a:srgbClr val="073763"/>
                </a:solidFill>
              </a:rPr>
              <a:t>最も検索数は多く、流入数が見込めるワード群。</a:t>
            </a:r>
            <a:endParaRPr sz="1100">
              <a:solidFill>
                <a:srgbClr val="073763"/>
              </a:solidFill>
            </a:endParaRPr>
          </a:p>
          <a:p>
            <a:pPr marL="0" lvl="0" indent="0" algn="l" rtl="0">
              <a:spcBef>
                <a:spcPts val="0"/>
              </a:spcBef>
              <a:spcAft>
                <a:spcPts val="0"/>
              </a:spcAft>
              <a:buNone/>
            </a:pPr>
            <a:r>
              <a:rPr lang="ja" sz="1100">
                <a:solidFill>
                  <a:srgbClr val="073763"/>
                </a:solidFill>
              </a:rPr>
              <a:t>リライトも繰り返しながら、上位表示をキープする</a:t>
            </a:r>
            <a:endParaRPr sz="1100">
              <a:solidFill>
                <a:srgbClr val="073763"/>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トピッククラスター戦略で、記事群全体の評価を高める</a:t>
            </a:r>
            <a:endParaRPr/>
          </a:p>
        </p:txBody>
      </p:sp>
      <p:pic>
        <p:nvPicPr>
          <p:cNvPr id="1095" name="Google Shape;1095;p66"/>
          <p:cNvPicPr preferRelativeResize="0"/>
          <p:nvPr/>
        </p:nvPicPr>
        <p:blipFill>
          <a:blip r:embed="rId3">
            <a:alphaModFix/>
          </a:blip>
          <a:stretch>
            <a:fillRect/>
          </a:stretch>
        </p:blipFill>
        <p:spPr>
          <a:xfrm>
            <a:off x="567075" y="1142025"/>
            <a:ext cx="2802449" cy="2408100"/>
          </a:xfrm>
          <a:prstGeom prst="rect">
            <a:avLst/>
          </a:prstGeom>
          <a:noFill/>
          <a:ln>
            <a:noFill/>
          </a:ln>
        </p:spPr>
      </p:pic>
      <p:sp>
        <p:nvSpPr>
          <p:cNvPr id="1096" name="Google Shape;1096;p66"/>
          <p:cNvSpPr txBox="1"/>
          <p:nvPr/>
        </p:nvSpPr>
        <p:spPr>
          <a:xfrm>
            <a:off x="3523975" y="1142025"/>
            <a:ext cx="5163900" cy="386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900" b="1">
                <a:solidFill>
                  <a:srgbClr val="073763"/>
                </a:solidFill>
              </a:rPr>
              <a:t>トピッククラスターとは</a:t>
            </a:r>
            <a:endParaRPr sz="1900" b="1">
              <a:solidFill>
                <a:srgbClr val="073763"/>
              </a:solidFill>
            </a:endParaRPr>
          </a:p>
          <a:p>
            <a:pPr marL="0" lvl="0" indent="0" algn="l" rtl="0">
              <a:spcBef>
                <a:spcPts val="0"/>
              </a:spcBef>
              <a:spcAft>
                <a:spcPts val="0"/>
              </a:spcAft>
              <a:buNone/>
            </a:pPr>
            <a:endParaRPr b="1">
              <a:solidFill>
                <a:srgbClr val="073763"/>
              </a:solidFill>
            </a:endParaRPr>
          </a:p>
          <a:p>
            <a:pPr marL="0" lvl="0" indent="0" algn="l" rtl="0">
              <a:spcBef>
                <a:spcPts val="0"/>
              </a:spcBef>
              <a:spcAft>
                <a:spcPts val="0"/>
              </a:spcAft>
              <a:buNone/>
            </a:pPr>
            <a:r>
              <a:rPr lang="ja">
                <a:solidFill>
                  <a:srgbClr val="073763"/>
                </a:solidFill>
              </a:rPr>
              <a:t>サイト内の記事をグルーピングして、内部リンクで関連記事同士を繋ぐことで、記事群全体のSEO評価を高める戦略。</a:t>
            </a:r>
            <a:endParaRPr>
              <a:solidFill>
                <a:srgbClr val="073763"/>
              </a:solidFill>
            </a:endParaRPr>
          </a:p>
          <a:p>
            <a:pPr marL="0" lvl="0" indent="0" algn="l" rtl="0">
              <a:spcBef>
                <a:spcPts val="0"/>
              </a:spcBef>
              <a:spcAft>
                <a:spcPts val="0"/>
              </a:spcAft>
              <a:buNone/>
            </a:pPr>
            <a:endParaRPr>
              <a:solidFill>
                <a:srgbClr val="073763"/>
              </a:solidFill>
            </a:endParaRPr>
          </a:p>
          <a:p>
            <a:pPr marL="0" lvl="0" indent="0" algn="l" rtl="0">
              <a:spcBef>
                <a:spcPts val="0"/>
              </a:spcBef>
              <a:spcAft>
                <a:spcPts val="0"/>
              </a:spcAft>
              <a:buNone/>
            </a:pPr>
            <a:r>
              <a:rPr lang="ja">
                <a:solidFill>
                  <a:srgbClr val="073763"/>
                </a:solidFill>
              </a:rPr>
              <a:t>＜メリット＞</a:t>
            </a:r>
            <a:endParaRPr>
              <a:solidFill>
                <a:srgbClr val="073763"/>
              </a:solidFill>
            </a:endParaRPr>
          </a:p>
          <a:p>
            <a:pPr marL="0" lvl="0" indent="0" algn="l" rtl="0">
              <a:spcBef>
                <a:spcPts val="0"/>
              </a:spcBef>
              <a:spcAft>
                <a:spcPts val="0"/>
              </a:spcAft>
              <a:buNone/>
            </a:pPr>
            <a:r>
              <a:rPr lang="ja">
                <a:solidFill>
                  <a:srgbClr val="073763"/>
                </a:solidFill>
              </a:rPr>
              <a:t>・サイト構造がわかりやすくなる</a:t>
            </a:r>
            <a:endParaRPr>
              <a:solidFill>
                <a:srgbClr val="073763"/>
              </a:solidFill>
            </a:endParaRPr>
          </a:p>
          <a:p>
            <a:pPr marL="0" lvl="0" indent="0" algn="l" rtl="0">
              <a:spcBef>
                <a:spcPts val="0"/>
              </a:spcBef>
              <a:spcAft>
                <a:spcPts val="0"/>
              </a:spcAft>
              <a:buNone/>
            </a:pPr>
            <a:r>
              <a:rPr lang="ja">
                <a:solidFill>
                  <a:srgbClr val="073763"/>
                </a:solidFill>
              </a:rPr>
              <a:t>・リンクでつながった他の記事の評価が上がる</a:t>
            </a:r>
            <a:endParaRPr>
              <a:solidFill>
                <a:srgbClr val="073763"/>
              </a:solidFill>
            </a:endParaRPr>
          </a:p>
          <a:p>
            <a:pPr marL="0" lvl="0" indent="0" algn="l" rtl="0">
              <a:spcBef>
                <a:spcPts val="0"/>
              </a:spcBef>
              <a:spcAft>
                <a:spcPts val="0"/>
              </a:spcAft>
              <a:buNone/>
            </a:pPr>
            <a:r>
              <a:rPr lang="ja">
                <a:solidFill>
                  <a:srgbClr val="073763"/>
                </a:solidFill>
              </a:rPr>
              <a:t>・情報を網羅的に収集できる</a:t>
            </a:r>
            <a:endParaRPr>
              <a:solidFill>
                <a:srgbClr val="073763"/>
              </a:solidFill>
            </a:endParaRPr>
          </a:p>
          <a:p>
            <a:pPr marL="0" lvl="0" indent="0" algn="l" rtl="0">
              <a:spcBef>
                <a:spcPts val="0"/>
              </a:spcBef>
              <a:spcAft>
                <a:spcPts val="0"/>
              </a:spcAft>
              <a:buNone/>
            </a:pPr>
            <a:endParaRPr>
              <a:solidFill>
                <a:srgbClr val="073763"/>
              </a:solidFill>
            </a:endParaRPr>
          </a:p>
          <a:p>
            <a:pPr marL="0" lvl="0" indent="0" algn="l" rtl="0">
              <a:spcBef>
                <a:spcPts val="0"/>
              </a:spcBef>
              <a:spcAft>
                <a:spcPts val="0"/>
              </a:spcAft>
              <a:buNone/>
            </a:pPr>
            <a:r>
              <a:rPr lang="ja">
                <a:solidFill>
                  <a:srgbClr val="073763"/>
                </a:solidFill>
              </a:rPr>
              <a:t>＜例＞</a:t>
            </a:r>
            <a:endParaRPr>
              <a:solidFill>
                <a:srgbClr val="073763"/>
              </a:solidFill>
            </a:endParaRPr>
          </a:p>
          <a:p>
            <a:pPr marL="0" lvl="0" indent="0" algn="l" rtl="0">
              <a:spcBef>
                <a:spcPts val="0"/>
              </a:spcBef>
              <a:spcAft>
                <a:spcPts val="0"/>
              </a:spcAft>
              <a:buNone/>
            </a:pPr>
            <a:r>
              <a:rPr lang="ja">
                <a:solidFill>
                  <a:srgbClr val="073763"/>
                </a:solidFill>
              </a:rPr>
              <a:t>・ピラーコンテンツ：SEO</a:t>
            </a:r>
            <a:endParaRPr>
              <a:solidFill>
                <a:srgbClr val="073763"/>
              </a:solidFill>
            </a:endParaRPr>
          </a:p>
          <a:p>
            <a:pPr marL="0" lvl="0" indent="0" algn="l" rtl="0">
              <a:spcBef>
                <a:spcPts val="0"/>
              </a:spcBef>
              <a:spcAft>
                <a:spcPts val="0"/>
              </a:spcAft>
              <a:buNone/>
            </a:pPr>
            <a:r>
              <a:rPr lang="ja">
                <a:solidFill>
                  <a:srgbClr val="073763"/>
                </a:solidFill>
              </a:rPr>
              <a:t>・クラスターコンテンツ：</a:t>
            </a:r>
            <a:endParaRPr>
              <a:solidFill>
                <a:srgbClr val="073763"/>
              </a:solidFill>
            </a:endParaRPr>
          </a:p>
          <a:p>
            <a:pPr marL="0" lvl="0" indent="0" algn="l" rtl="0">
              <a:spcBef>
                <a:spcPts val="0"/>
              </a:spcBef>
              <a:spcAft>
                <a:spcPts val="0"/>
              </a:spcAft>
              <a:buNone/>
            </a:pPr>
            <a:r>
              <a:rPr lang="ja">
                <a:solidFill>
                  <a:srgbClr val="073763"/>
                </a:solidFill>
              </a:rPr>
              <a:t>    SEO　分析、SEO　キーワード、SEOコンテンツ</a:t>
            </a:r>
            <a:endParaRPr>
              <a:solidFill>
                <a:srgbClr val="073763"/>
              </a:solidFill>
            </a:endParaRPr>
          </a:p>
          <a:p>
            <a:pPr marL="0" lvl="0" indent="0" algn="l" rtl="0">
              <a:spcBef>
                <a:spcPts val="0"/>
              </a:spcBef>
              <a:spcAft>
                <a:spcPts val="0"/>
              </a:spcAft>
              <a:buNone/>
            </a:pPr>
            <a:endParaRPr/>
          </a:p>
          <a:p>
            <a:pPr marL="0" lvl="0" indent="0" algn="l" rtl="0">
              <a:spcBef>
                <a:spcPts val="0"/>
              </a:spcBef>
              <a:spcAft>
                <a:spcPts val="0"/>
              </a:spcAft>
              <a:buNone/>
            </a:pPr>
            <a:r>
              <a:rPr lang="ja" sz="1000" u="sng">
                <a:solidFill>
                  <a:srgbClr val="0097A7"/>
                </a:solidFill>
                <a:hlinkClick r:id="rId4">
                  <a:extLst>
                    <a:ext uri="{A12FA001-AC4F-418D-AE19-62706E023703}">
                      <ahyp:hlinkClr xmlns:ahyp="http://schemas.microsoft.com/office/drawing/2018/hyperlinkcolor" val="tx"/>
                    </a:ext>
                  </a:extLst>
                </a:hlinkClick>
              </a:rPr>
              <a:t>参考：【5分で解説】トピッククラスターとは？SEOで重要となる理由</a:t>
            </a:r>
            <a:endParaRPr sz="1000"/>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記事同士をリンクさせ、サイト全体の評価を上げる</a:t>
            </a:r>
            <a:endParaRPr/>
          </a:p>
        </p:txBody>
      </p:sp>
      <p:sp>
        <p:nvSpPr>
          <p:cNvPr id="1102" name="Google Shape;1102;p67"/>
          <p:cNvSpPr/>
          <p:nvPr/>
        </p:nvSpPr>
        <p:spPr>
          <a:xfrm>
            <a:off x="1946650" y="2852213"/>
            <a:ext cx="1175400" cy="6156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FFFFFF"/>
                </a:solidFill>
              </a:rPr>
              <a:t>親記事</a:t>
            </a:r>
            <a:endParaRPr sz="800" b="1">
              <a:solidFill>
                <a:srgbClr val="FFFFFF"/>
              </a:solidFill>
            </a:endParaRPr>
          </a:p>
          <a:p>
            <a:pPr marL="0" lvl="0" indent="0" algn="ctr" rtl="0">
              <a:spcBef>
                <a:spcPts val="0"/>
              </a:spcBef>
              <a:spcAft>
                <a:spcPts val="0"/>
              </a:spcAft>
              <a:buNone/>
            </a:pPr>
            <a:r>
              <a:rPr lang="ja" sz="1800" b="1">
                <a:solidFill>
                  <a:srgbClr val="FFFFFF"/>
                </a:solidFill>
              </a:rPr>
              <a:t>CMS</a:t>
            </a:r>
            <a:endParaRPr sz="1800" b="1">
              <a:solidFill>
                <a:srgbClr val="FFFFFF"/>
              </a:solidFill>
            </a:endParaRPr>
          </a:p>
        </p:txBody>
      </p:sp>
      <p:sp>
        <p:nvSpPr>
          <p:cNvPr id="1103" name="Google Shape;1103;p67"/>
          <p:cNvSpPr/>
          <p:nvPr/>
        </p:nvSpPr>
        <p:spPr>
          <a:xfrm>
            <a:off x="537800" y="3874450"/>
            <a:ext cx="1175400" cy="703200"/>
          </a:xfrm>
          <a:prstGeom prst="rect">
            <a:avLst/>
          </a:prstGeom>
          <a:solidFill>
            <a:srgbClr val="CCE4E6"/>
          </a:solid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2E3855"/>
                </a:solidFill>
              </a:rPr>
              <a:t>子記事</a:t>
            </a:r>
            <a:endParaRPr sz="800" b="1">
              <a:solidFill>
                <a:srgbClr val="2E3855"/>
              </a:solidFill>
            </a:endParaRPr>
          </a:p>
          <a:p>
            <a:pPr marL="0" lvl="0" indent="0" algn="ctr" rtl="0">
              <a:spcBef>
                <a:spcPts val="0"/>
              </a:spcBef>
              <a:spcAft>
                <a:spcPts val="0"/>
              </a:spcAft>
              <a:buNone/>
            </a:pPr>
            <a:r>
              <a:rPr lang="ja" sz="1200" b="1">
                <a:solidFill>
                  <a:srgbClr val="2E3855"/>
                </a:solidFill>
              </a:rPr>
              <a:t>CMSとは</a:t>
            </a:r>
            <a:endParaRPr sz="1200" b="1">
              <a:solidFill>
                <a:srgbClr val="2E3855"/>
              </a:solidFill>
            </a:endParaRPr>
          </a:p>
        </p:txBody>
      </p:sp>
      <p:sp>
        <p:nvSpPr>
          <p:cNvPr id="1104" name="Google Shape;1104;p67"/>
          <p:cNvSpPr/>
          <p:nvPr/>
        </p:nvSpPr>
        <p:spPr>
          <a:xfrm>
            <a:off x="1946650" y="3874450"/>
            <a:ext cx="1175400" cy="703200"/>
          </a:xfrm>
          <a:prstGeom prst="rect">
            <a:avLst/>
          </a:prstGeom>
          <a:solidFill>
            <a:srgbClr val="CCE4E6"/>
          </a:solid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800" b="1">
                <a:solidFill>
                  <a:srgbClr val="2E3855"/>
                </a:solidFill>
              </a:rPr>
              <a:t>子記事</a:t>
            </a:r>
            <a:endParaRPr sz="800" b="1">
              <a:solidFill>
                <a:srgbClr val="2E3855"/>
              </a:solidFill>
            </a:endParaRPr>
          </a:p>
          <a:p>
            <a:pPr marL="0" lvl="0" indent="0" algn="ctr" rtl="0">
              <a:spcBef>
                <a:spcPts val="0"/>
              </a:spcBef>
              <a:spcAft>
                <a:spcPts val="0"/>
              </a:spcAft>
              <a:buNone/>
            </a:pPr>
            <a:r>
              <a:rPr lang="ja" sz="1200" b="1">
                <a:solidFill>
                  <a:srgbClr val="2E3855"/>
                </a:solidFill>
              </a:rPr>
              <a:t>CMS メリット</a:t>
            </a:r>
            <a:endParaRPr sz="1200" b="1">
              <a:solidFill>
                <a:srgbClr val="2E3855"/>
              </a:solidFill>
            </a:endParaRPr>
          </a:p>
        </p:txBody>
      </p:sp>
      <p:sp>
        <p:nvSpPr>
          <p:cNvPr id="1105" name="Google Shape;1105;p67"/>
          <p:cNvSpPr/>
          <p:nvPr/>
        </p:nvSpPr>
        <p:spPr>
          <a:xfrm>
            <a:off x="3355500" y="3874450"/>
            <a:ext cx="1175400" cy="703200"/>
          </a:xfrm>
          <a:prstGeom prst="rect">
            <a:avLst/>
          </a:prstGeom>
          <a:solidFill>
            <a:srgbClr val="CCE4E6"/>
          </a:solid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800" b="1">
                <a:solidFill>
                  <a:srgbClr val="2E3855"/>
                </a:solidFill>
              </a:rPr>
              <a:t>子記事</a:t>
            </a:r>
            <a:endParaRPr sz="800" b="1">
              <a:solidFill>
                <a:srgbClr val="2E3855"/>
              </a:solidFill>
            </a:endParaRPr>
          </a:p>
          <a:p>
            <a:pPr marL="0" lvl="0" indent="0" algn="ctr" rtl="0">
              <a:spcBef>
                <a:spcPts val="0"/>
              </a:spcBef>
              <a:spcAft>
                <a:spcPts val="0"/>
              </a:spcAft>
              <a:buNone/>
            </a:pPr>
            <a:r>
              <a:rPr lang="ja" sz="1200" b="1">
                <a:solidFill>
                  <a:srgbClr val="2E3855"/>
                </a:solidFill>
              </a:rPr>
              <a:t>CMS 種類</a:t>
            </a:r>
            <a:endParaRPr sz="1200" b="1">
              <a:solidFill>
                <a:srgbClr val="2E3855"/>
              </a:solidFill>
            </a:endParaRPr>
          </a:p>
        </p:txBody>
      </p:sp>
      <p:cxnSp>
        <p:nvCxnSpPr>
          <p:cNvPr id="1106" name="Google Shape;1106;p67"/>
          <p:cNvCxnSpPr>
            <a:stCxn id="1103" idx="0"/>
            <a:endCxn id="1102" idx="2"/>
          </p:cNvCxnSpPr>
          <p:nvPr/>
        </p:nvCxnSpPr>
        <p:spPr>
          <a:xfrm rot="-5400000">
            <a:off x="1626650" y="2966800"/>
            <a:ext cx="406500" cy="1408800"/>
          </a:xfrm>
          <a:prstGeom prst="bentConnector3">
            <a:avLst>
              <a:gd name="adj1" fmla="val 50017"/>
            </a:avLst>
          </a:prstGeom>
          <a:noFill/>
          <a:ln w="9525" cap="flat" cmpd="sng">
            <a:solidFill>
              <a:srgbClr val="0097A7"/>
            </a:solidFill>
            <a:prstDash val="solid"/>
            <a:round/>
            <a:headEnd type="none" w="med" len="med"/>
            <a:tailEnd type="triangle" w="med" len="med"/>
          </a:ln>
        </p:spPr>
      </p:cxnSp>
      <p:cxnSp>
        <p:nvCxnSpPr>
          <p:cNvPr id="1107" name="Google Shape;1107;p67"/>
          <p:cNvCxnSpPr>
            <a:stCxn id="1104" idx="0"/>
            <a:endCxn id="1102" idx="2"/>
          </p:cNvCxnSpPr>
          <p:nvPr/>
        </p:nvCxnSpPr>
        <p:spPr>
          <a:xfrm rot="-5400000">
            <a:off x="2331400" y="3670900"/>
            <a:ext cx="406500" cy="600"/>
          </a:xfrm>
          <a:prstGeom prst="bentConnector3">
            <a:avLst>
              <a:gd name="adj1" fmla="val 50017"/>
            </a:avLst>
          </a:prstGeom>
          <a:noFill/>
          <a:ln w="9525" cap="flat" cmpd="sng">
            <a:solidFill>
              <a:srgbClr val="0097A7"/>
            </a:solidFill>
            <a:prstDash val="solid"/>
            <a:round/>
            <a:headEnd type="none" w="med" len="med"/>
            <a:tailEnd type="triangle" w="med" len="med"/>
          </a:ln>
        </p:spPr>
      </p:cxnSp>
      <p:cxnSp>
        <p:nvCxnSpPr>
          <p:cNvPr id="1108" name="Google Shape;1108;p67"/>
          <p:cNvCxnSpPr>
            <a:stCxn id="1105" idx="0"/>
            <a:endCxn id="1102" idx="2"/>
          </p:cNvCxnSpPr>
          <p:nvPr/>
        </p:nvCxnSpPr>
        <p:spPr>
          <a:xfrm rot="5400000" flipH="1">
            <a:off x="3035550" y="2966800"/>
            <a:ext cx="406500" cy="1408800"/>
          </a:xfrm>
          <a:prstGeom prst="bentConnector3">
            <a:avLst>
              <a:gd name="adj1" fmla="val 50017"/>
            </a:avLst>
          </a:prstGeom>
          <a:noFill/>
          <a:ln w="9525" cap="flat" cmpd="sng">
            <a:solidFill>
              <a:srgbClr val="0097A7"/>
            </a:solidFill>
            <a:prstDash val="solid"/>
            <a:round/>
            <a:headEnd type="none" w="med" len="med"/>
            <a:tailEnd type="triangle" w="med" len="med"/>
          </a:ln>
        </p:spPr>
      </p:cxnSp>
      <p:sp>
        <p:nvSpPr>
          <p:cNvPr id="1109" name="Google Shape;1109;p67"/>
          <p:cNvSpPr txBox="1"/>
          <p:nvPr/>
        </p:nvSpPr>
        <p:spPr>
          <a:xfrm>
            <a:off x="409650" y="1531000"/>
            <a:ext cx="836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rgbClr val="2E3855"/>
              </a:solidFill>
            </a:endParaRPr>
          </a:p>
        </p:txBody>
      </p:sp>
      <p:sp>
        <p:nvSpPr>
          <p:cNvPr id="1110" name="Google Shape;1110;p67"/>
          <p:cNvSpPr txBox="1"/>
          <p:nvPr/>
        </p:nvSpPr>
        <p:spPr>
          <a:xfrm>
            <a:off x="409650" y="1490025"/>
            <a:ext cx="4884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rgbClr val="2E3855"/>
                </a:solidFill>
              </a:rPr>
              <a:t>記事同士をリンクで関連づけると、</a:t>
            </a:r>
            <a:r>
              <a:rPr lang="ja" b="1">
                <a:solidFill>
                  <a:srgbClr val="FF0089"/>
                </a:solidFill>
              </a:rPr>
              <a:t>クローラーはサイト内の関連性</a:t>
            </a:r>
            <a:r>
              <a:rPr lang="ja">
                <a:solidFill>
                  <a:srgbClr val="2E3855"/>
                </a:solidFill>
              </a:rPr>
              <a:t>を読み取りやすくなる。</a:t>
            </a:r>
            <a:endParaRPr>
              <a:solidFill>
                <a:srgbClr val="2E3855"/>
              </a:solidFill>
            </a:endParaRPr>
          </a:p>
          <a:p>
            <a:pPr marL="0" lvl="0" indent="0" algn="l" rtl="0">
              <a:spcBef>
                <a:spcPts val="0"/>
              </a:spcBef>
              <a:spcAft>
                <a:spcPts val="0"/>
              </a:spcAft>
              <a:buNone/>
            </a:pPr>
            <a:r>
              <a:rPr lang="ja">
                <a:solidFill>
                  <a:srgbClr val="2E3855"/>
                </a:solidFill>
              </a:rPr>
              <a:t>その結果、サイト全体が</a:t>
            </a:r>
            <a:r>
              <a:rPr lang="ja" b="1">
                <a:solidFill>
                  <a:srgbClr val="FF0089"/>
                </a:solidFill>
              </a:rPr>
              <a:t>「○○（特定のテーマ）について詳しく書かれたサイト」</a:t>
            </a:r>
            <a:r>
              <a:rPr lang="ja">
                <a:solidFill>
                  <a:srgbClr val="2E3855"/>
                </a:solidFill>
              </a:rPr>
              <a:t>と認識されることが多い。</a:t>
            </a:r>
            <a:endParaRPr>
              <a:solidFill>
                <a:srgbClr val="2E3855"/>
              </a:solidFill>
            </a:endParaRPr>
          </a:p>
        </p:txBody>
      </p:sp>
      <p:pic>
        <p:nvPicPr>
          <p:cNvPr id="1111" name="Google Shape;1111;p67"/>
          <p:cNvPicPr preferRelativeResize="0"/>
          <p:nvPr/>
        </p:nvPicPr>
        <p:blipFill>
          <a:blip r:embed="rId3">
            <a:alphaModFix/>
          </a:blip>
          <a:stretch>
            <a:fillRect/>
          </a:stretch>
        </p:blipFill>
        <p:spPr>
          <a:xfrm>
            <a:off x="5728650" y="1506225"/>
            <a:ext cx="3028981" cy="3391251"/>
          </a:xfrm>
          <a:prstGeom prst="rect">
            <a:avLst/>
          </a:prstGeom>
          <a:noFill/>
          <a:ln w="19050" cap="flat" cmpd="sng">
            <a:solidFill>
              <a:srgbClr val="EEEEEE"/>
            </a:solidFill>
            <a:prstDash val="solid"/>
            <a:round/>
            <a:headEnd type="none" w="sm" len="sm"/>
            <a:tailEnd type="none" w="sm" len="sm"/>
          </a:ln>
        </p:spPr>
      </p:pic>
      <p:sp>
        <p:nvSpPr>
          <p:cNvPr id="1112" name="Google Shape;1112;p67"/>
          <p:cNvSpPr/>
          <p:nvPr/>
        </p:nvSpPr>
        <p:spPr>
          <a:xfrm>
            <a:off x="5780725" y="4152350"/>
            <a:ext cx="2976900" cy="638700"/>
          </a:xfrm>
          <a:prstGeom prst="rect">
            <a:avLst/>
          </a:prstGeom>
          <a:no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BtoBマーケティングの捉え方</a:t>
            </a:r>
            <a:endParaRPr/>
          </a:p>
        </p:txBody>
      </p:sp>
      <p:sp>
        <p:nvSpPr>
          <p:cNvPr id="138" name="Google Shape;138;p23"/>
          <p:cNvSpPr/>
          <p:nvPr/>
        </p:nvSpPr>
        <p:spPr>
          <a:xfrm>
            <a:off x="410800" y="1577220"/>
            <a:ext cx="8232900" cy="2185800"/>
          </a:xfrm>
          <a:prstGeom prst="rect">
            <a:avLst/>
          </a:prstGeom>
          <a:solidFill>
            <a:srgbClr val="F3F3F3"/>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3"/>
          <p:cNvSpPr/>
          <p:nvPr/>
        </p:nvSpPr>
        <p:spPr>
          <a:xfrm>
            <a:off x="4849050" y="1990658"/>
            <a:ext cx="3180000" cy="1283100"/>
          </a:xfrm>
          <a:prstGeom prst="rect">
            <a:avLst/>
          </a:prstGeom>
          <a:solidFill>
            <a:srgbClr val="FFFFFF"/>
          </a:solid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2300" b="1">
                <a:solidFill>
                  <a:srgbClr val="FF0089"/>
                </a:solidFill>
              </a:rPr>
              <a:t>BtoB</a:t>
            </a:r>
            <a:r>
              <a:rPr lang="ja" sz="2200" b="1">
                <a:solidFill>
                  <a:srgbClr val="FF0089"/>
                </a:solidFill>
              </a:rPr>
              <a:t>マーケティング</a:t>
            </a:r>
            <a:endParaRPr sz="2200" b="1">
              <a:solidFill>
                <a:srgbClr val="FF0089"/>
              </a:solidFill>
            </a:endParaRPr>
          </a:p>
          <a:p>
            <a:pPr marL="0" lvl="0" indent="0" algn="ctr" rtl="0">
              <a:lnSpc>
                <a:spcPct val="115000"/>
              </a:lnSpc>
              <a:spcBef>
                <a:spcPts val="0"/>
              </a:spcBef>
              <a:spcAft>
                <a:spcPts val="0"/>
              </a:spcAft>
              <a:buNone/>
            </a:pPr>
            <a:r>
              <a:rPr lang="ja" sz="1100">
                <a:solidFill>
                  <a:srgbClr val="073763"/>
                </a:solidFill>
              </a:rPr>
              <a:t>意図的にホームページ経由の</a:t>
            </a:r>
            <a:endParaRPr sz="1100">
              <a:solidFill>
                <a:srgbClr val="073763"/>
              </a:solidFill>
            </a:endParaRPr>
          </a:p>
          <a:p>
            <a:pPr marL="0" lvl="0" indent="0" algn="ctr" rtl="0">
              <a:lnSpc>
                <a:spcPct val="115000"/>
              </a:lnSpc>
              <a:spcBef>
                <a:spcPts val="0"/>
              </a:spcBef>
              <a:spcAft>
                <a:spcPts val="0"/>
              </a:spcAft>
              <a:buNone/>
            </a:pPr>
            <a:r>
              <a:rPr lang="ja" sz="1100">
                <a:solidFill>
                  <a:srgbClr val="073763"/>
                </a:solidFill>
              </a:rPr>
              <a:t>問合せを増やし</a:t>
            </a:r>
            <a:endParaRPr sz="1100">
              <a:solidFill>
                <a:srgbClr val="073763"/>
              </a:solidFill>
            </a:endParaRPr>
          </a:p>
          <a:p>
            <a:pPr marL="0" lvl="0" indent="0" algn="ctr" rtl="0">
              <a:lnSpc>
                <a:spcPct val="115000"/>
              </a:lnSpc>
              <a:spcBef>
                <a:spcPts val="0"/>
              </a:spcBef>
              <a:spcAft>
                <a:spcPts val="0"/>
              </a:spcAft>
              <a:buNone/>
            </a:pPr>
            <a:r>
              <a:rPr lang="ja" sz="1100">
                <a:solidFill>
                  <a:srgbClr val="073763"/>
                </a:solidFill>
              </a:rPr>
              <a:t>新規顧客を開拓する</a:t>
            </a:r>
            <a:endParaRPr sz="1100">
              <a:solidFill>
                <a:srgbClr val="073763"/>
              </a:solidFill>
            </a:endParaRPr>
          </a:p>
        </p:txBody>
      </p:sp>
      <p:sp>
        <p:nvSpPr>
          <p:cNvPr id="140" name="Google Shape;140;p23"/>
          <p:cNvSpPr/>
          <p:nvPr/>
        </p:nvSpPr>
        <p:spPr>
          <a:xfrm>
            <a:off x="1146325" y="1990658"/>
            <a:ext cx="3225300" cy="1283100"/>
          </a:xfrm>
          <a:prstGeom prst="rect">
            <a:avLst/>
          </a:prstGeom>
          <a:solidFill>
            <a:srgbClr val="FFFFFF"/>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2200" b="1">
                <a:solidFill>
                  <a:srgbClr val="073763"/>
                </a:solidFill>
              </a:rPr>
              <a:t>従来の営業手法</a:t>
            </a:r>
            <a:endParaRPr sz="2200" b="1">
              <a:solidFill>
                <a:srgbClr val="073763"/>
              </a:solidFill>
            </a:endParaRPr>
          </a:p>
          <a:p>
            <a:pPr marL="0" lvl="0" indent="0" algn="ctr" rtl="0">
              <a:lnSpc>
                <a:spcPct val="115000"/>
              </a:lnSpc>
              <a:spcBef>
                <a:spcPts val="0"/>
              </a:spcBef>
              <a:spcAft>
                <a:spcPts val="0"/>
              </a:spcAft>
              <a:buNone/>
            </a:pPr>
            <a:r>
              <a:rPr lang="ja" sz="1100">
                <a:solidFill>
                  <a:srgbClr val="073763"/>
                </a:solidFill>
              </a:rPr>
              <a:t>テレアポ／紹介／展示会</a:t>
            </a:r>
            <a:endParaRPr sz="1100">
              <a:solidFill>
                <a:srgbClr val="073763"/>
              </a:solidFill>
            </a:endParaRPr>
          </a:p>
          <a:p>
            <a:pPr marL="0" lvl="0" indent="0" algn="ctr" rtl="0">
              <a:lnSpc>
                <a:spcPct val="115000"/>
              </a:lnSpc>
              <a:spcBef>
                <a:spcPts val="0"/>
              </a:spcBef>
              <a:spcAft>
                <a:spcPts val="0"/>
              </a:spcAft>
              <a:buNone/>
            </a:pPr>
            <a:r>
              <a:rPr lang="ja" sz="1100">
                <a:solidFill>
                  <a:srgbClr val="073763"/>
                </a:solidFill>
              </a:rPr>
              <a:t>既存取引先へのアップセル</a:t>
            </a:r>
            <a:endParaRPr sz="1100">
              <a:solidFill>
                <a:srgbClr val="073763"/>
              </a:solidFill>
            </a:endParaRPr>
          </a:p>
          <a:p>
            <a:pPr marL="0" lvl="0" indent="0" algn="ctr" rtl="0">
              <a:lnSpc>
                <a:spcPct val="115000"/>
              </a:lnSpc>
              <a:spcBef>
                <a:spcPts val="0"/>
              </a:spcBef>
              <a:spcAft>
                <a:spcPts val="0"/>
              </a:spcAft>
              <a:buNone/>
            </a:pPr>
            <a:r>
              <a:rPr lang="ja" sz="1100">
                <a:solidFill>
                  <a:srgbClr val="073763"/>
                </a:solidFill>
              </a:rPr>
              <a:t>など</a:t>
            </a:r>
            <a:endParaRPr sz="1100">
              <a:solidFill>
                <a:srgbClr val="073763"/>
              </a:solidFill>
            </a:endParaRPr>
          </a:p>
        </p:txBody>
      </p:sp>
      <p:sp>
        <p:nvSpPr>
          <p:cNvPr id="141" name="Google Shape;141;p23"/>
          <p:cNvSpPr/>
          <p:nvPr/>
        </p:nvSpPr>
        <p:spPr>
          <a:xfrm>
            <a:off x="2779500" y="1357870"/>
            <a:ext cx="3882900" cy="475500"/>
          </a:xfrm>
          <a:prstGeom prst="rect">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000" b="1">
                <a:solidFill>
                  <a:srgbClr val="073763"/>
                </a:solidFill>
              </a:rPr>
              <a:t>新規顧客獲得の手段</a:t>
            </a:r>
            <a:endParaRPr sz="1200" b="1">
              <a:solidFill>
                <a:srgbClr val="073763"/>
              </a:solidFill>
            </a:endParaRPr>
          </a:p>
        </p:txBody>
      </p:sp>
      <p:sp>
        <p:nvSpPr>
          <p:cNvPr id="142" name="Google Shape;142;p23"/>
          <p:cNvSpPr txBox="1"/>
          <p:nvPr/>
        </p:nvSpPr>
        <p:spPr>
          <a:xfrm>
            <a:off x="1413775" y="3286720"/>
            <a:ext cx="640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b="1">
                <a:solidFill>
                  <a:srgbClr val="073763"/>
                </a:solidFill>
              </a:rPr>
              <a:t>既存の営業手法にプラスアルファすることで新たな売上を創出できる</a:t>
            </a:r>
            <a:endParaRPr b="1">
              <a:solidFill>
                <a:srgbClr val="073763"/>
              </a:solidFill>
            </a:endParaRPr>
          </a:p>
        </p:txBody>
      </p:sp>
      <p:sp>
        <p:nvSpPr>
          <p:cNvPr id="143" name="Google Shape;143;p23"/>
          <p:cNvSpPr txBox="1"/>
          <p:nvPr/>
        </p:nvSpPr>
        <p:spPr>
          <a:xfrm>
            <a:off x="311700" y="3922843"/>
            <a:ext cx="8520600" cy="738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ja" sz="1000">
                <a:solidFill>
                  <a:srgbClr val="073763"/>
                </a:solidFill>
              </a:rPr>
              <a:t>従来の営業手法で今より多くの売上を上げようとすると「営業」の頭数を増やすことでしか売上を作れず、結果として非効率な経営に陥ってしまいがち。BtoBマーケティングは新規顧客を開拓するだけでなく、効率の悪い経営体質も改善することにもつながる。従来の営業手法と共存し、プラスアルファで売上を伸ばしていく企業もあれば、Webマーケティングに1本化する企業もある。</a:t>
            </a:r>
            <a:endParaRPr sz="1000">
              <a:solidFill>
                <a:srgbClr val="073763"/>
              </a:solidFill>
            </a:endParaRPr>
          </a:p>
        </p:txBody>
      </p:sp>
      <p:sp>
        <p:nvSpPr>
          <p:cNvPr id="144" name="Google Shape;144;p23"/>
          <p:cNvSpPr txBox="1"/>
          <p:nvPr/>
        </p:nvSpPr>
        <p:spPr>
          <a:xfrm>
            <a:off x="4294950" y="2308970"/>
            <a:ext cx="554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3000"/>
              <a:t>＋</a:t>
            </a:r>
            <a:endParaRPr sz="3000"/>
          </a:p>
        </p:txBody>
      </p:sp>
      <p:sp>
        <p:nvSpPr>
          <p:cNvPr id="145" name="Google Shape;145;p23"/>
          <p:cNvSpPr/>
          <p:nvPr/>
        </p:nvSpPr>
        <p:spPr>
          <a:xfrm>
            <a:off x="5795750" y="132475"/>
            <a:ext cx="3225300" cy="885300"/>
          </a:xfrm>
          <a:prstGeom prst="rect">
            <a:avLst/>
          </a:prstGeom>
          <a:solidFill>
            <a:srgbClr val="EEEEEE"/>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000" b="1">
                <a:solidFill>
                  <a:srgbClr val="073763"/>
                </a:solidFill>
              </a:rPr>
              <a:t>【ポイント】</a:t>
            </a:r>
            <a:endParaRPr sz="1000" b="1">
              <a:solidFill>
                <a:srgbClr val="073763"/>
              </a:solidFill>
            </a:endParaRPr>
          </a:p>
          <a:p>
            <a:pPr marL="0" lvl="0" indent="0" algn="l" rtl="0">
              <a:spcBef>
                <a:spcPts val="0"/>
              </a:spcBef>
              <a:spcAft>
                <a:spcPts val="0"/>
              </a:spcAft>
              <a:buNone/>
            </a:pPr>
            <a:r>
              <a:rPr lang="ja" sz="1000" b="1">
                <a:solidFill>
                  <a:srgbClr val="073763"/>
                </a:solidFill>
              </a:rPr>
              <a:t>以下に3社の事例をご紹介します。貴社の業種/業態に合わせた事例をお探しの場合は、各CS担当にご相談ください！</a:t>
            </a:r>
            <a:endParaRPr sz="1000" b="1">
              <a:solidFill>
                <a:srgbClr val="07376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ferret OneはSEOに強いCMS</a:t>
            </a:r>
            <a:endParaRPr/>
          </a:p>
        </p:txBody>
      </p:sp>
      <p:pic>
        <p:nvPicPr>
          <p:cNvPr id="1118" name="Google Shape;1118;p68"/>
          <p:cNvPicPr preferRelativeResize="0"/>
          <p:nvPr/>
        </p:nvPicPr>
        <p:blipFill>
          <a:blip r:embed="rId3">
            <a:alphaModFix/>
          </a:blip>
          <a:stretch>
            <a:fillRect/>
          </a:stretch>
        </p:blipFill>
        <p:spPr>
          <a:xfrm>
            <a:off x="877534" y="3100079"/>
            <a:ext cx="3240455" cy="1773901"/>
          </a:xfrm>
          <a:prstGeom prst="rect">
            <a:avLst/>
          </a:prstGeom>
          <a:noFill/>
          <a:ln>
            <a:noFill/>
          </a:ln>
        </p:spPr>
      </p:pic>
      <p:sp>
        <p:nvSpPr>
          <p:cNvPr id="1119" name="Google Shape;1119;p68"/>
          <p:cNvSpPr txBox="1"/>
          <p:nvPr/>
        </p:nvSpPr>
        <p:spPr>
          <a:xfrm>
            <a:off x="522725" y="1102250"/>
            <a:ext cx="8164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solidFill>
                  <a:srgbClr val="073763"/>
                </a:solidFill>
              </a:rPr>
              <a:t>ferret OneはSEO対策のための構造をシステム側で最適化。裏側の構造は整えられているため、</a:t>
            </a:r>
            <a:br>
              <a:rPr lang="ja" sz="1100">
                <a:solidFill>
                  <a:srgbClr val="073763"/>
                </a:solidFill>
              </a:rPr>
            </a:br>
            <a:r>
              <a:rPr lang="ja" sz="1100">
                <a:solidFill>
                  <a:srgbClr val="073763"/>
                </a:solidFill>
              </a:rPr>
              <a:t>読者のニーズに合う記事を更新することができれば、検索順位を上げ流入を増やすことが出来るようになる。</a:t>
            </a:r>
            <a:endParaRPr sz="1100">
              <a:solidFill>
                <a:srgbClr val="073763"/>
              </a:solidFill>
            </a:endParaRPr>
          </a:p>
        </p:txBody>
      </p:sp>
      <p:sp>
        <p:nvSpPr>
          <p:cNvPr id="1120" name="Google Shape;1120;p68"/>
          <p:cNvSpPr txBox="1"/>
          <p:nvPr/>
        </p:nvSpPr>
        <p:spPr>
          <a:xfrm>
            <a:off x="582688" y="1726350"/>
            <a:ext cx="3833700" cy="1269300"/>
          </a:xfrm>
          <a:prstGeom prst="rect">
            <a:avLst/>
          </a:pr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200" b="1">
                <a:solidFill>
                  <a:srgbClr val="073763"/>
                </a:solidFill>
              </a:rPr>
              <a:t>サービスジャンル：</a:t>
            </a:r>
            <a:r>
              <a:rPr lang="ja" sz="1200">
                <a:solidFill>
                  <a:srgbClr val="073763"/>
                </a:solidFill>
              </a:rPr>
              <a:t>土木業向け業務効率化ツール</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rPr>
              <a:t>サイト：</a:t>
            </a:r>
            <a:r>
              <a:rPr lang="ja" sz="1200">
                <a:solidFill>
                  <a:srgbClr val="073763"/>
                </a:solidFill>
              </a:rPr>
              <a:t>サービスサイト</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rPr>
              <a:t>納品記事本数：</a:t>
            </a:r>
            <a:r>
              <a:rPr lang="ja" sz="1200">
                <a:solidFill>
                  <a:srgbClr val="073763"/>
                </a:solidFill>
              </a:rPr>
              <a:t>30本（1記事あたり2,000字）</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rPr>
              <a:t>成果：</a:t>
            </a:r>
            <a:r>
              <a:rPr lang="ja" sz="1200">
                <a:solidFill>
                  <a:srgbClr val="073763"/>
                </a:solidFill>
              </a:rPr>
              <a:t>記事公開から約1年間で</a:t>
            </a:r>
            <a:endParaRPr sz="1200">
              <a:solidFill>
                <a:srgbClr val="073763"/>
              </a:solidFill>
            </a:endParaRPr>
          </a:p>
          <a:p>
            <a:pPr marL="0" lvl="0" indent="0" algn="l" rtl="0">
              <a:lnSpc>
                <a:spcPct val="115000"/>
              </a:lnSpc>
              <a:spcBef>
                <a:spcPts val="0"/>
              </a:spcBef>
              <a:spcAft>
                <a:spcPts val="0"/>
              </a:spcAft>
              <a:buNone/>
            </a:pPr>
            <a:r>
              <a:rPr lang="ja" sz="1200" b="1">
                <a:solidFill>
                  <a:srgbClr val="FF0089"/>
                </a:solidFill>
              </a:rPr>
              <a:t>30個のKWがSEO順位1位</a:t>
            </a:r>
            <a:r>
              <a:rPr lang="ja" sz="1200">
                <a:solidFill>
                  <a:srgbClr val="073763"/>
                </a:solidFill>
              </a:rPr>
              <a:t>を獲得</a:t>
            </a:r>
            <a:endParaRPr sz="1200">
              <a:solidFill>
                <a:srgbClr val="073763"/>
              </a:solidFill>
            </a:endParaRPr>
          </a:p>
          <a:p>
            <a:pPr marL="0" lvl="0" indent="0" algn="l" rtl="0">
              <a:lnSpc>
                <a:spcPct val="115000"/>
              </a:lnSpc>
              <a:spcBef>
                <a:spcPts val="0"/>
              </a:spcBef>
              <a:spcAft>
                <a:spcPts val="0"/>
              </a:spcAft>
              <a:buNone/>
            </a:pPr>
            <a:endParaRPr sz="1300">
              <a:solidFill>
                <a:srgbClr val="2C3753"/>
              </a:solidFill>
              <a:latin typeface="Kosugi Maru"/>
              <a:ea typeface="Kosugi Maru"/>
              <a:cs typeface="Kosugi Maru"/>
              <a:sym typeface="Kosugi Maru"/>
            </a:endParaRPr>
          </a:p>
          <a:p>
            <a:pPr marL="0" lvl="0" indent="0" algn="l" rtl="0">
              <a:lnSpc>
                <a:spcPct val="115000"/>
              </a:lnSpc>
              <a:spcBef>
                <a:spcPts val="0"/>
              </a:spcBef>
              <a:spcAft>
                <a:spcPts val="0"/>
              </a:spcAft>
              <a:buNone/>
            </a:pPr>
            <a:endParaRPr sz="1300">
              <a:solidFill>
                <a:srgbClr val="2C3753"/>
              </a:solidFill>
              <a:latin typeface="Kosugi Maru"/>
              <a:ea typeface="Kosugi Maru"/>
              <a:cs typeface="Kosugi Maru"/>
              <a:sym typeface="Kosugi Maru"/>
            </a:endParaRPr>
          </a:p>
        </p:txBody>
      </p:sp>
      <p:pic>
        <p:nvPicPr>
          <p:cNvPr id="1121" name="Google Shape;1121;p68"/>
          <p:cNvPicPr preferRelativeResize="0"/>
          <p:nvPr/>
        </p:nvPicPr>
        <p:blipFill rotWithShape="1">
          <a:blip r:embed="rId4">
            <a:alphaModFix/>
          </a:blip>
          <a:srcRect l="5431" t="2647" r="2504" b="9962"/>
          <a:stretch/>
        </p:blipFill>
        <p:spPr>
          <a:xfrm>
            <a:off x="4690525" y="3303850"/>
            <a:ext cx="4058151" cy="1218624"/>
          </a:xfrm>
          <a:prstGeom prst="rect">
            <a:avLst/>
          </a:prstGeom>
          <a:noFill/>
          <a:ln>
            <a:noFill/>
          </a:ln>
        </p:spPr>
      </p:pic>
      <p:sp>
        <p:nvSpPr>
          <p:cNvPr id="1122" name="Google Shape;1122;p68"/>
          <p:cNvSpPr txBox="1"/>
          <p:nvPr/>
        </p:nvSpPr>
        <p:spPr>
          <a:xfrm>
            <a:off x="4727605" y="1726350"/>
            <a:ext cx="3833700" cy="1269300"/>
          </a:xfrm>
          <a:prstGeom prst="rect">
            <a:avLst/>
          </a:pr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200" b="1">
                <a:solidFill>
                  <a:srgbClr val="073763"/>
                </a:solidFill>
              </a:rPr>
              <a:t>サービスジャンル：</a:t>
            </a:r>
            <a:r>
              <a:rPr lang="ja" sz="1200">
                <a:solidFill>
                  <a:srgbClr val="073763"/>
                </a:solidFill>
              </a:rPr>
              <a:t>注文住宅事業</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rPr>
              <a:t>サイト：</a:t>
            </a:r>
            <a:r>
              <a:rPr lang="ja" sz="1200">
                <a:solidFill>
                  <a:srgbClr val="073763"/>
                </a:solidFill>
              </a:rPr>
              <a:t>メディア</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rPr>
              <a:t>納品記事本数：</a:t>
            </a:r>
            <a:r>
              <a:rPr lang="ja" sz="1200">
                <a:solidFill>
                  <a:srgbClr val="073763"/>
                </a:solidFill>
              </a:rPr>
              <a:t>100本以上（1記事あたり2,000字）</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rPr>
              <a:t>成果：</a:t>
            </a:r>
            <a:r>
              <a:rPr lang="ja" sz="1200">
                <a:solidFill>
                  <a:srgbClr val="073763"/>
                </a:solidFill>
              </a:rPr>
              <a:t>多くの主要KWで</a:t>
            </a:r>
            <a:r>
              <a:rPr lang="ja" sz="1200" b="1">
                <a:solidFill>
                  <a:srgbClr val="FF0089"/>
                </a:solidFill>
              </a:rPr>
              <a:t>SEO順位が上昇し、</a:t>
            </a:r>
            <a:r>
              <a:rPr lang="ja" sz="1200">
                <a:solidFill>
                  <a:srgbClr val="073763"/>
                </a:solidFill>
              </a:rPr>
              <a:t>約1年間で</a:t>
            </a:r>
            <a:r>
              <a:rPr lang="ja" sz="1200" b="1">
                <a:solidFill>
                  <a:srgbClr val="FF0089"/>
                </a:solidFill>
              </a:rPr>
              <a:t>アクセス数が200％アップ</a:t>
            </a:r>
            <a:endParaRPr sz="1200" b="1">
              <a:solidFill>
                <a:srgbClr val="FF0089"/>
              </a:solidFill>
            </a:endParaRPr>
          </a:p>
          <a:p>
            <a:pPr marL="0" lvl="0" indent="0" algn="l" rtl="0">
              <a:lnSpc>
                <a:spcPct val="115000"/>
              </a:lnSpc>
              <a:spcBef>
                <a:spcPts val="0"/>
              </a:spcBef>
              <a:spcAft>
                <a:spcPts val="0"/>
              </a:spcAft>
              <a:buClr>
                <a:srgbClr val="000000"/>
              </a:buClr>
              <a:buSzPts val="1100"/>
              <a:buFont typeface="Arial"/>
              <a:buNone/>
            </a:pPr>
            <a:endParaRPr sz="1200" b="1">
              <a:solidFill>
                <a:srgbClr val="FF0089"/>
              </a:solidFill>
            </a:endParaRPr>
          </a:p>
          <a:p>
            <a:pPr marL="0" lvl="0" indent="0" algn="l" rtl="0">
              <a:lnSpc>
                <a:spcPct val="115000"/>
              </a:lnSpc>
              <a:spcBef>
                <a:spcPts val="0"/>
              </a:spcBef>
              <a:spcAft>
                <a:spcPts val="0"/>
              </a:spcAft>
              <a:buNone/>
            </a:pPr>
            <a:endParaRPr sz="1200" b="1">
              <a:solidFill>
                <a:srgbClr val="FF0089"/>
              </a:solidFill>
            </a:endParaRPr>
          </a:p>
          <a:p>
            <a:pPr marL="0" lvl="0" indent="0" algn="l" rtl="0">
              <a:lnSpc>
                <a:spcPct val="115000"/>
              </a:lnSpc>
              <a:spcBef>
                <a:spcPts val="0"/>
              </a:spcBef>
              <a:spcAft>
                <a:spcPts val="0"/>
              </a:spcAft>
              <a:buClr>
                <a:srgbClr val="000000"/>
              </a:buClr>
              <a:buSzPts val="1100"/>
              <a:buFont typeface="Arial"/>
              <a:buNone/>
            </a:pPr>
            <a:endParaRPr sz="1300">
              <a:solidFill>
                <a:srgbClr val="2C3753"/>
              </a:solidFill>
              <a:latin typeface="Kosugi Maru"/>
              <a:ea typeface="Kosugi Maru"/>
              <a:cs typeface="Kosugi Maru"/>
              <a:sym typeface="Kosugi Maru"/>
            </a:endParaRPr>
          </a:p>
          <a:p>
            <a:pPr marL="0" lvl="0" indent="0" algn="l" rtl="0">
              <a:lnSpc>
                <a:spcPct val="115000"/>
              </a:lnSpc>
              <a:spcBef>
                <a:spcPts val="0"/>
              </a:spcBef>
              <a:spcAft>
                <a:spcPts val="0"/>
              </a:spcAft>
              <a:buNone/>
            </a:pPr>
            <a:endParaRPr sz="1300">
              <a:solidFill>
                <a:srgbClr val="2C3753"/>
              </a:solidFill>
              <a:latin typeface="Kosugi Maru"/>
              <a:ea typeface="Kosugi Maru"/>
              <a:cs typeface="Kosugi Maru"/>
              <a:sym typeface="Kosugi Maru"/>
            </a:endParaRPr>
          </a:p>
        </p:txBody>
      </p:sp>
      <p:cxnSp>
        <p:nvCxnSpPr>
          <p:cNvPr id="1123" name="Google Shape;1123;p68"/>
          <p:cNvCxnSpPr/>
          <p:nvPr/>
        </p:nvCxnSpPr>
        <p:spPr>
          <a:xfrm rot="10800000" flipH="1">
            <a:off x="4799568" y="3559611"/>
            <a:ext cx="3745800" cy="452700"/>
          </a:xfrm>
          <a:prstGeom prst="straightConnector1">
            <a:avLst/>
          </a:prstGeom>
          <a:noFill/>
          <a:ln w="76200" cap="flat" cmpd="sng">
            <a:solidFill>
              <a:srgbClr val="6D9EEB"/>
            </a:solidFill>
            <a:prstDash val="solid"/>
            <a:round/>
            <a:headEnd type="none" w="med" len="med"/>
            <a:tailEnd type="triangle" w="med" len="med"/>
          </a:ln>
        </p:spPr>
      </p:cxnSp>
      <p:sp>
        <p:nvSpPr>
          <p:cNvPr id="1124" name="Google Shape;1124;p68"/>
          <p:cNvSpPr/>
          <p:nvPr/>
        </p:nvSpPr>
        <p:spPr>
          <a:xfrm>
            <a:off x="3885513" y="3095675"/>
            <a:ext cx="231000" cy="1773900"/>
          </a:xfrm>
          <a:prstGeom prst="rect">
            <a:avLst/>
          </a:prstGeom>
          <a:noFill/>
          <a:ln w="952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6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ホワイトペーパーの作成について</a:t>
            </a:r>
            <a:endParaRPr sz="3000" b="1"/>
          </a:p>
        </p:txBody>
      </p:sp>
      <p:sp>
        <p:nvSpPr>
          <p:cNvPr id="1130" name="Google Shape;1130;p6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70"/>
          <p:cNvSpPr txBox="1">
            <a:spLocks noGrp="1"/>
          </p:cNvSpPr>
          <p:nvPr>
            <p:ph type="body" idx="1"/>
          </p:nvPr>
        </p:nvSpPr>
        <p:spPr>
          <a:xfrm>
            <a:off x="311700" y="1152475"/>
            <a:ext cx="8520600" cy="918900"/>
          </a:xfrm>
          <a:prstGeom prst="rect">
            <a:avLst/>
          </a:prstGeom>
          <a:noFill/>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ja" sz="1200">
                <a:solidFill>
                  <a:srgbClr val="073763"/>
                </a:solidFill>
              </a:rPr>
              <a:t>ホワイトペーパーとは、企業が解決すべき課題と要因を分析し、解決を実現する自社ソリューションの紹介などをまとめた報告書を指す。BtoBマーケティングで、リード獲得に活用される王道施策。</a:t>
            </a:r>
            <a:endParaRPr sz="1200">
              <a:solidFill>
                <a:srgbClr val="073763"/>
              </a:solidFill>
            </a:endParaRPr>
          </a:p>
        </p:txBody>
      </p:sp>
      <p:sp>
        <p:nvSpPr>
          <p:cNvPr id="1136" name="Google Shape;1136;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ホワイトペーパーとは</a:t>
            </a:r>
            <a:endParaRPr/>
          </a:p>
        </p:txBody>
      </p:sp>
      <p:sp>
        <p:nvSpPr>
          <p:cNvPr id="1137" name="Google Shape;113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52</a:t>
            </a:fld>
            <a:endParaRPr>
              <a:solidFill>
                <a:schemeClr val="dk2"/>
              </a:solidFill>
            </a:endParaRPr>
          </a:p>
        </p:txBody>
      </p:sp>
      <p:grpSp>
        <p:nvGrpSpPr>
          <p:cNvPr id="1138" name="Google Shape;1138;p70"/>
          <p:cNvGrpSpPr/>
          <p:nvPr/>
        </p:nvGrpSpPr>
        <p:grpSpPr>
          <a:xfrm>
            <a:off x="402969" y="1828925"/>
            <a:ext cx="6956272" cy="190500"/>
            <a:chOff x="402955" y="1483446"/>
            <a:chExt cx="7015200" cy="190500"/>
          </a:xfrm>
        </p:grpSpPr>
        <p:sp>
          <p:nvSpPr>
            <p:cNvPr id="1139" name="Google Shape;1139;p70"/>
            <p:cNvSpPr/>
            <p:nvPr/>
          </p:nvSpPr>
          <p:spPr>
            <a:xfrm>
              <a:off x="402955" y="1483446"/>
              <a:ext cx="1141500" cy="190500"/>
            </a:xfrm>
            <a:prstGeom prst="roundRect">
              <a:avLst>
                <a:gd name="adj" fmla="val 50000"/>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900">
                  <a:solidFill>
                    <a:srgbClr val="FFFFFF"/>
                  </a:solidFill>
                </a:rPr>
                <a:t>イメージ</a:t>
              </a:r>
              <a:endParaRPr sz="900">
                <a:solidFill>
                  <a:srgbClr val="FFFFFF"/>
                </a:solidFill>
              </a:endParaRPr>
            </a:p>
          </p:txBody>
        </p:sp>
        <p:cxnSp>
          <p:nvCxnSpPr>
            <p:cNvPr id="1140" name="Google Shape;1140;p70"/>
            <p:cNvCxnSpPr>
              <a:stCxn id="1139" idx="3"/>
            </p:cNvCxnSpPr>
            <p:nvPr/>
          </p:nvCxnSpPr>
          <p:spPr>
            <a:xfrm>
              <a:off x="1544455" y="1578696"/>
              <a:ext cx="5873700" cy="0"/>
            </a:xfrm>
            <a:prstGeom prst="straightConnector1">
              <a:avLst/>
            </a:prstGeom>
            <a:noFill/>
            <a:ln w="9525" cap="flat" cmpd="sng">
              <a:solidFill>
                <a:schemeClr val="accent3"/>
              </a:solidFill>
              <a:prstDash val="dot"/>
              <a:round/>
              <a:headEnd type="none" w="med" len="med"/>
              <a:tailEnd type="none" w="med" len="med"/>
            </a:ln>
          </p:spPr>
        </p:cxnSp>
      </p:grpSp>
      <p:grpSp>
        <p:nvGrpSpPr>
          <p:cNvPr id="1141" name="Google Shape;1141;p70"/>
          <p:cNvGrpSpPr/>
          <p:nvPr/>
        </p:nvGrpSpPr>
        <p:grpSpPr>
          <a:xfrm>
            <a:off x="311693" y="2019195"/>
            <a:ext cx="8520391" cy="2626223"/>
            <a:chOff x="311700" y="1943075"/>
            <a:chExt cx="8890225" cy="2791776"/>
          </a:xfrm>
        </p:grpSpPr>
        <p:pic>
          <p:nvPicPr>
            <p:cNvPr id="1142" name="Google Shape;1142;p70"/>
            <p:cNvPicPr preferRelativeResize="0"/>
            <p:nvPr/>
          </p:nvPicPr>
          <p:blipFill>
            <a:blip r:embed="rId3">
              <a:alphaModFix/>
            </a:blip>
            <a:stretch>
              <a:fillRect/>
            </a:stretch>
          </p:blipFill>
          <p:spPr>
            <a:xfrm>
              <a:off x="311700" y="1943075"/>
              <a:ext cx="5426576" cy="2791776"/>
            </a:xfrm>
            <a:prstGeom prst="rect">
              <a:avLst/>
            </a:prstGeom>
            <a:noFill/>
            <a:ln>
              <a:noFill/>
            </a:ln>
          </p:spPr>
        </p:pic>
        <p:pic>
          <p:nvPicPr>
            <p:cNvPr id="1143" name="Google Shape;1143;p70"/>
            <p:cNvPicPr preferRelativeResize="0"/>
            <p:nvPr/>
          </p:nvPicPr>
          <p:blipFill rotWithShape="1">
            <a:blip r:embed="rId4">
              <a:alphaModFix/>
            </a:blip>
            <a:srcRect r="33836"/>
            <a:stretch/>
          </p:blipFill>
          <p:spPr>
            <a:xfrm>
              <a:off x="5611450" y="1971250"/>
              <a:ext cx="3590475" cy="2738651"/>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ホワイトペーパーとは</a:t>
            </a:r>
            <a:endParaRPr/>
          </a:p>
        </p:txBody>
      </p:sp>
      <p:sp>
        <p:nvSpPr>
          <p:cNvPr id="1149" name="Google Shape;1149;p71"/>
          <p:cNvSpPr txBox="1">
            <a:spLocks noGrp="1"/>
          </p:cNvSpPr>
          <p:nvPr>
            <p:ph type="body" idx="1"/>
          </p:nvPr>
        </p:nvSpPr>
        <p:spPr>
          <a:xfrm>
            <a:off x="311700" y="1152475"/>
            <a:ext cx="8520600" cy="918900"/>
          </a:xfrm>
          <a:prstGeom prst="rect">
            <a:avLst/>
          </a:prstGeom>
          <a:noFill/>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ja" sz="1200">
                <a:solidFill>
                  <a:srgbClr val="073763"/>
                </a:solidFill>
              </a:rPr>
              <a:t>営業資料（サービス資料）が、自社ソリューションの導入メリットを説く資料であるのに対し、ホワイトペーパーは顧客側の視点に立って、課題解決のための参考情報を提供することが主目的となる。</a:t>
            </a:r>
            <a:endParaRPr sz="1200">
              <a:solidFill>
                <a:srgbClr val="073763"/>
              </a:solidFill>
              <a:latin typeface="Kosugi Maru"/>
              <a:ea typeface="Kosugi Maru"/>
              <a:cs typeface="Kosugi Maru"/>
              <a:sym typeface="Kosugi Maru"/>
            </a:endParaRPr>
          </a:p>
        </p:txBody>
      </p:sp>
      <p:sp>
        <p:nvSpPr>
          <p:cNvPr id="1150" name="Google Shape;1150;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53</a:t>
            </a:fld>
            <a:endParaRPr>
              <a:solidFill>
                <a:schemeClr val="dk2"/>
              </a:solidFill>
            </a:endParaRPr>
          </a:p>
        </p:txBody>
      </p:sp>
      <p:pic>
        <p:nvPicPr>
          <p:cNvPr id="1151" name="Google Shape;1151;p71"/>
          <p:cNvPicPr preferRelativeResize="0"/>
          <p:nvPr/>
        </p:nvPicPr>
        <p:blipFill>
          <a:blip r:embed="rId3">
            <a:alphaModFix/>
          </a:blip>
          <a:stretch>
            <a:fillRect/>
          </a:stretch>
        </p:blipFill>
        <p:spPr>
          <a:xfrm>
            <a:off x="605988" y="2071358"/>
            <a:ext cx="7932024" cy="272419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ホワイトペーパーの効果</a:t>
            </a:r>
            <a:endParaRPr/>
          </a:p>
        </p:txBody>
      </p:sp>
      <p:sp>
        <p:nvSpPr>
          <p:cNvPr id="1157" name="Google Shape;1157;p72"/>
          <p:cNvSpPr txBox="1">
            <a:spLocks noGrp="1"/>
          </p:cNvSpPr>
          <p:nvPr>
            <p:ph type="body" idx="1"/>
          </p:nvPr>
        </p:nvSpPr>
        <p:spPr>
          <a:xfrm>
            <a:off x="311700" y="1076275"/>
            <a:ext cx="8561700" cy="346500"/>
          </a:xfrm>
          <a:prstGeom prst="rect">
            <a:avLst/>
          </a:prstGeom>
          <a:noFill/>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None/>
            </a:pPr>
            <a:r>
              <a:rPr lang="ja" sz="1100">
                <a:solidFill>
                  <a:srgbClr val="073763"/>
                </a:solidFill>
              </a:rPr>
              <a:t>ホワイトペーパーの強みは、潜在顧客から顕在顧客まで、あらゆる層に対して育成（ナーチャリング）できるという点にある。</a:t>
            </a:r>
            <a:endParaRPr sz="1100">
              <a:solidFill>
                <a:srgbClr val="073763"/>
              </a:solidFill>
            </a:endParaRPr>
          </a:p>
        </p:txBody>
      </p:sp>
      <p:sp>
        <p:nvSpPr>
          <p:cNvPr id="1158" name="Google Shape;1158;p72"/>
          <p:cNvSpPr txBox="1"/>
          <p:nvPr/>
        </p:nvSpPr>
        <p:spPr>
          <a:xfrm>
            <a:off x="311700" y="1576275"/>
            <a:ext cx="8520600" cy="3017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800" b="1">
              <a:solidFill>
                <a:srgbClr val="595959"/>
              </a:solidFill>
              <a:latin typeface="Kosugi Maru"/>
              <a:ea typeface="Kosugi Maru"/>
              <a:cs typeface="Kosugi Maru"/>
              <a:sym typeface="Kosugi Maru"/>
            </a:endParaRPr>
          </a:p>
          <a:p>
            <a:pPr marL="0" lvl="0" indent="0" algn="l" rtl="0">
              <a:lnSpc>
                <a:spcPct val="115000"/>
              </a:lnSpc>
              <a:spcBef>
                <a:spcPts val="1200"/>
              </a:spcBef>
              <a:spcAft>
                <a:spcPts val="1200"/>
              </a:spcAft>
              <a:buNone/>
            </a:pPr>
            <a:endParaRPr sz="1800" b="1">
              <a:solidFill>
                <a:srgbClr val="595959"/>
              </a:solidFill>
              <a:latin typeface="Kosugi Maru"/>
              <a:ea typeface="Kosugi Maru"/>
              <a:cs typeface="Kosugi Maru"/>
              <a:sym typeface="Kosugi Maru"/>
            </a:endParaRPr>
          </a:p>
        </p:txBody>
      </p:sp>
      <p:grpSp>
        <p:nvGrpSpPr>
          <p:cNvPr id="1159" name="Google Shape;1159;p72"/>
          <p:cNvGrpSpPr/>
          <p:nvPr/>
        </p:nvGrpSpPr>
        <p:grpSpPr>
          <a:xfrm>
            <a:off x="421096" y="1739875"/>
            <a:ext cx="8334979" cy="3222325"/>
            <a:chOff x="497296" y="1816075"/>
            <a:chExt cx="8334979" cy="3222325"/>
          </a:xfrm>
        </p:grpSpPr>
        <p:sp>
          <p:nvSpPr>
            <p:cNvPr id="1160" name="Google Shape;1160;p72"/>
            <p:cNvSpPr/>
            <p:nvPr/>
          </p:nvSpPr>
          <p:spPr>
            <a:xfrm>
              <a:off x="497296" y="1830125"/>
              <a:ext cx="5058300" cy="738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72"/>
            <p:cNvSpPr/>
            <p:nvPr/>
          </p:nvSpPr>
          <p:spPr>
            <a:xfrm>
              <a:off x="497296" y="2654325"/>
              <a:ext cx="5507700" cy="717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2"/>
            <p:cNvSpPr/>
            <p:nvPr/>
          </p:nvSpPr>
          <p:spPr>
            <a:xfrm>
              <a:off x="497296" y="3447025"/>
              <a:ext cx="6055200" cy="717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2"/>
            <p:cNvSpPr txBox="1"/>
            <p:nvPr/>
          </p:nvSpPr>
          <p:spPr>
            <a:xfrm>
              <a:off x="674826" y="1837246"/>
              <a:ext cx="42984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ja" sz="1300">
                  <a:solidFill>
                    <a:srgbClr val="073763"/>
                  </a:solidFill>
                </a:rPr>
                <a:t>❶</a:t>
              </a:r>
              <a:r>
                <a:rPr lang="ja" sz="1200">
                  <a:solidFill>
                    <a:srgbClr val="073763"/>
                  </a:solidFill>
                </a:rPr>
                <a:t> </a:t>
              </a:r>
              <a:r>
                <a:rPr lang="ja" sz="1200" b="1">
                  <a:solidFill>
                    <a:srgbClr val="073763"/>
                  </a:solidFill>
                </a:rPr>
                <a:t>知ってもらう</a:t>
              </a:r>
              <a:endParaRPr sz="1200">
                <a:solidFill>
                  <a:srgbClr val="073763"/>
                </a:solidFill>
              </a:endParaRPr>
            </a:p>
          </p:txBody>
        </p:sp>
        <p:sp>
          <p:nvSpPr>
            <p:cNvPr id="1164" name="Google Shape;1164;p72"/>
            <p:cNvSpPr txBox="1"/>
            <p:nvPr/>
          </p:nvSpPr>
          <p:spPr>
            <a:xfrm>
              <a:off x="707722" y="2147229"/>
              <a:ext cx="4502400" cy="449400"/>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ja" sz="800"/>
                <a:t>閲覧希望者にプロフィール情報と引き換えにダウンロードを許諾する。これにより、自社ソリューションの解決課題を検討しているターゲット層のリード情報を得ることができる。</a:t>
              </a:r>
              <a:endParaRPr sz="800"/>
            </a:p>
          </p:txBody>
        </p:sp>
        <p:sp>
          <p:nvSpPr>
            <p:cNvPr id="1165" name="Google Shape;1165;p72"/>
            <p:cNvSpPr/>
            <p:nvPr/>
          </p:nvSpPr>
          <p:spPr>
            <a:xfrm>
              <a:off x="4800425" y="1818800"/>
              <a:ext cx="4020294" cy="3219600"/>
            </a:xfrm>
            <a:prstGeom prst="flowChartMerge">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2"/>
            <p:cNvSpPr/>
            <p:nvPr/>
          </p:nvSpPr>
          <p:spPr>
            <a:xfrm rot="10800000">
              <a:off x="4795775" y="1816075"/>
              <a:ext cx="4036500" cy="798300"/>
            </a:xfrm>
            <a:prstGeom prst="trapezoid">
              <a:avLst>
                <a:gd name="adj" fmla="val 6288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2"/>
            <p:cNvSpPr/>
            <p:nvPr/>
          </p:nvSpPr>
          <p:spPr>
            <a:xfrm rot="10800000">
              <a:off x="5297770" y="2612825"/>
              <a:ext cx="3027900" cy="793500"/>
            </a:xfrm>
            <a:prstGeom prst="trapezoid">
              <a:avLst>
                <a:gd name="adj" fmla="val 62602"/>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2"/>
            <p:cNvSpPr/>
            <p:nvPr/>
          </p:nvSpPr>
          <p:spPr>
            <a:xfrm rot="10800000">
              <a:off x="5796202" y="3409650"/>
              <a:ext cx="2031000" cy="793500"/>
            </a:xfrm>
            <a:prstGeom prst="trapezoid">
              <a:avLst>
                <a:gd name="adj" fmla="val 62455"/>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2"/>
            <p:cNvSpPr txBox="1"/>
            <p:nvPr/>
          </p:nvSpPr>
          <p:spPr>
            <a:xfrm>
              <a:off x="5430993" y="194392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t>商品・サービスを</a:t>
              </a:r>
              <a:endParaRPr sz="900"/>
            </a:p>
            <a:p>
              <a:pPr marL="0" lvl="0" indent="0" algn="ctr" rtl="0">
                <a:spcBef>
                  <a:spcPts val="0"/>
                </a:spcBef>
                <a:spcAft>
                  <a:spcPts val="0"/>
                </a:spcAft>
                <a:buNone/>
              </a:pPr>
              <a:r>
                <a:rPr lang="ja" sz="1300" b="1"/>
                <a:t>認知していない</a:t>
              </a:r>
              <a:endParaRPr sz="1300" b="1"/>
            </a:p>
          </p:txBody>
        </p:sp>
        <p:sp>
          <p:nvSpPr>
            <p:cNvPr id="1170" name="Google Shape;1170;p72"/>
            <p:cNvSpPr txBox="1"/>
            <p:nvPr/>
          </p:nvSpPr>
          <p:spPr>
            <a:xfrm>
              <a:off x="5430993" y="274017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solidFill>
                    <a:srgbClr val="FFFFFF"/>
                  </a:solidFill>
                </a:rPr>
                <a:t>商品・サービスを</a:t>
              </a:r>
              <a:endParaRPr sz="900">
                <a:solidFill>
                  <a:srgbClr val="FFFFFF"/>
                </a:solidFill>
              </a:endParaRPr>
            </a:p>
            <a:p>
              <a:pPr marL="0" lvl="0" indent="0" algn="ctr" rtl="0">
                <a:spcBef>
                  <a:spcPts val="0"/>
                </a:spcBef>
                <a:spcAft>
                  <a:spcPts val="0"/>
                </a:spcAft>
                <a:buNone/>
              </a:pPr>
              <a:r>
                <a:rPr lang="ja" sz="1300" b="1">
                  <a:solidFill>
                    <a:srgbClr val="FFFFFF"/>
                  </a:solidFill>
                </a:rPr>
                <a:t>認知している</a:t>
              </a:r>
              <a:endParaRPr sz="1300" b="1">
                <a:solidFill>
                  <a:srgbClr val="FFFFFF"/>
                </a:solidFill>
              </a:endParaRPr>
            </a:p>
          </p:txBody>
        </p:sp>
        <p:sp>
          <p:nvSpPr>
            <p:cNvPr id="1171" name="Google Shape;1171;p72"/>
            <p:cNvSpPr txBox="1"/>
            <p:nvPr/>
          </p:nvSpPr>
          <p:spPr>
            <a:xfrm>
              <a:off x="5430993" y="353642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solidFill>
                    <a:srgbClr val="FFFFFF"/>
                  </a:solidFill>
                  <a:highlight>
                    <a:srgbClr val="1155CC"/>
                  </a:highlight>
                </a:rPr>
                <a:t> 商品・サービスを</a:t>
              </a:r>
              <a:endParaRPr sz="900">
                <a:solidFill>
                  <a:srgbClr val="FFFFFF"/>
                </a:solidFill>
                <a:highlight>
                  <a:srgbClr val="1155CC"/>
                </a:highlight>
              </a:endParaRPr>
            </a:p>
            <a:p>
              <a:pPr marL="0" lvl="0" indent="0" algn="ctr" rtl="0">
                <a:spcBef>
                  <a:spcPts val="0"/>
                </a:spcBef>
                <a:spcAft>
                  <a:spcPts val="0"/>
                </a:spcAft>
                <a:buNone/>
              </a:pPr>
              <a:r>
                <a:rPr lang="ja" sz="1300" b="1">
                  <a:solidFill>
                    <a:srgbClr val="FFFFFF"/>
                  </a:solidFill>
                  <a:highlight>
                    <a:srgbClr val="1155CC"/>
                  </a:highlight>
                </a:rPr>
                <a:t> 買いたいと思っている </a:t>
              </a:r>
              <a:endParaRPr sz="1300" b="1">
                <a:solidFill>
                  <a:srgbClr val="FFFFFF"/>
                </a:solidFill>
                <a:highlight>
                  <a:srgbClr val="1155CC"/>
                </a:highlight>
              </a:endParaRPr>
            </a:p>
          </p:txBody>
        </p:sp>
        <p:sp>
          <p:nvSpPr>
            <p:cNvPr id="1172" name="Google Shape;1172;p72"/>
            <p:cNvSpPr txBox="1"/>
            <p:nvPr/>
          </p:nvSpPr>
          <p:spPr>
            <a:xfrm>
              <a:off x="5430993" y="433382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solidFill>
                    <a:srgbClr val="FFFFFF"/>
                  </a:solidFill>
                  <a:highlight>
                    <a:srgbClr val="073763"/>
                  </a:highlight>
                </a:rPr>
                <a:t> 商品・サービスを </a:t>
              </a:r>
              <a:endParaRPr sz="900">
                <a:solidFill>
                  <a:srgbClr val="FFFFFF"/>
                </a:solidFill>
                <a:highlight>
                  <a:srgbClr val="073763"/>
                </a:highlight>
              </a:endParaRPr>
            </a:p>
            <a:p>
              <a:pPr marL="0" lvl="0" indent="0" algn="ctr" rtl="0">
                <a:spcBef>
                  <a:spcPts val="0"/>
                </a:spcBef>
                <a:spcAft>
                  <a:spcPts val="0"/>
                </a:spcAft>
                <a:buNone/>
              </a:pPr>
              <a:r>
                <a:rPr lang="ja" sz="1300" b="1">
                  <a:solidFill>
                    <a:srgbClr val="FFFFFF"/>
                  </a:solidFill>
                  <a:highlight>
                    <a:srgbClr val="073763"/>
                  </a:highlight>
                </a:rPr>
                <a:t> 買うことに決めた  </a:t>
              </a:r>
              <a:endParaRPr sz="1300" b="1">
                <a:solidFill>
                  <a:srgbClr val="FFFFFF"/>
                </a:solidFill>
                <a:highlight>
                  <a:srgbClr val="073763"/>
                </a:highlight>
              </a:endParaRPr>
            </a:p>
          </p:txBody>
        </p:sp>
        <p:cxnSp>
          <p:nvCxnSpPr>
            <p:cNvPr id="1173" name="Google Shape;1173;p72"/>
            <p:cNvCxnSpPr/>
            <p:nvPr/>
          </p:nvCxnSpPr>
          <p:spPr>
            <a:xfrm rot="10800000">
              <a:off x="497390" y="2611725"/>
              <a:ext cx="4796700" cy="0"/>
            </a:xfrm>
            <a:prstGeom prst="straightConnector1">
              <a:avLst/>
            </a:prstGeom>
            <a:noFill/>
            <a:ln w="9525" cap="flat" cmpd="sng">
              <a:solidFill>
                <a:srgbClr val="78909C"/>
              </a:solidFill>
              <a:prstDash val="dot"/>
              <a:round/>
              <a:headEnd type="none" w="med" len="med"/>
              <a:tailEnd type="none" w="med" len="med"/>
            </a:ln>
          </p:spPr>
        </p:cxnSp>
        <p:cxnSp>
          <p:nvCxnSpPr>
            <p:cNvPr id="1174" name="Google Shape;1174;p72"/>
            <p:cNvCxnSpPr/>
            <p:nvPr/>
          </p:nvCxnSpPr>
          <p:spPr>
            <a:xfrm rot="10800000">
              <a:off x="497490" y="3408500"/>
              <a:ext cx="5282100" cy="0"/>
            </a:xfrm>
            <a:prstGeom prst="straightConnector1">
              <a:avLst/>
            </a:prstGeom>
            <a:noFill/>
            <a:ln w="9525" cap="flat" cmpd="sng">
              <a:solidFill>
                <a:srgbClr val="78909C"/>
              </a:solidFill>
              <a:prstDash val="dot"/>
              <a:round/>
              <a:headEnd type="none" w="med" len="med"/>
              <a:tailEnd type="none" w="med" len="med"/>
            </a:ln>
          </p:spPr>
        </p:cxnSp>
        <p:cxnSp>
          <p:nvCxnSpPr>
            <p:cNvPr id="1175" name="Google Shape;1175;p72"/>
            <p:cNvCxnSpPr/>
            <p:nvPr/>
          </p:nvCxnSpPr>
          <p:spPr>
            <a:xfrm rot="10800000">
              <a:off x="497398" y="4203150"/>
              <a:ext cx="5793600" cy="0"/>
            </a:xfrm>
            <a:prstGeom prst="straightConnector1">
              <a:avLst/>
            </a:prstGeom>
            <a:noFill/>
            <a:ln w="9525" cap="flat" cmpd="sng">
              <a:solidFill>
                <a:srgbClr val="78909C"/>
              </a:solidFill>
              <a:prstDash val="dot"/>
              <a:round/>
              <a:headEnd type="none" w="med" len="med"/>
              <a:tailEnd type="none" w="med" len="med"/>
            </a:ln>
          </p:spPr>
        </p:cxnSp>
        <p:sp>
          <p:nvSpPr>
            <p:cNvPr id="1176" name="Google Shape;1176;p72"/>
            <p:cNvSpPr txBox="1"/>
            <p:nvPr/>
          </p:nvSpPr>
          <p:spPr>
            <a:xfrm>
              <a:off x="674826" y="3442941"/>
              <a:ext cx="42984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ja" sz="1300">
                  <a:solidFill>
                    <a:srgbClr val="073763"/>
                  </a:solidFill>
                </a:rPr>
                <a:t>❸</a:t>
              </a:r>
              <a:r>
                <a:rPr lang="ja" sz="1200">
                  <a:solidFill>
                    <a:srgbClr val="073763"/>
                  </a:solidFill>
                </a:rPr>
                <a:t> </a:t>
              </a:r>
              <a:r>
                <a:rPr lang="ja" sz="1200" b="1">
                  <a:solidFill>
                    <a:srgbClr val="073763"/>
                  </a:solidFill>
                </a:rPr>
                <a:t>導入を決断してもらう</a:t>
              </a:r>
              <a:endParaRPr sz="1200">
                <a:solidFill>
                  <a:srgbClr val="073763"/>
                </a:solidFill>
              </a:endParaRPr>
            </a:p>
          </p:txBody>
        </p:sp>
        <p:sp>
          <p:nvSpPr>
            <p:cNvPr id="1177" name="Google Shape;1177;p72"/>
            <p:cNvSpPr txBox="1"/>
            <p:nvPr/>
          </p:nvSpPr>
          <p:spPr>
            <a:xfrm>
              <a:off x="674826" y="2640091"/>
              <a:ext cx="42984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ja" sz="1300">
                  <a:solidFill>
                    <a:srgbClr val="073763"/>
                  </a:solidFill>
                  <a:latin typeface="Kosugi Maru"/>
                  <a:ea typeface="Kosugi Maru"/>
                  <a:cs typeface="Kosugi Maru"/>
                  <a:sym typeface="Kosugi Maru"/>
                </a:rPr>
                <a:t>❷</a:t>
              </a:r>
              <a:r>
                <a:rPr lang="ja" sz="1200">
                  <a:solidFill>
                    <a:srgbClr val="073763"/>
                  </a:solidFill>
                  <a:latin typeface="Kosugi Maru"/>
                  <a:ea typeface="Kosugi Maru"/>
                  <a:cs typeface="Kosugi Maru"/>
                  <a:sym typeface="Kosugi Maru"/>
                </a:rPr>
                <a:t> </a:t>
              </a:r>
              <a:r>
                <a:rPr lang="ja" sz="1200" b="1">
                  <a:solidFill>
                    <a:srgbClr val="073763"/>
                  </a:solidFill>
                  <a:latin typeface="Kosugi Maru"/>
                  <a:ea typeface="Kosugi Maru"/>
                  <a:cs typeface="Kosugi Maru"/>
                  <a:sym typeface="Kosugi Maru"/>
                </a:rPr>
                <a:t>興味を高めてもらう</a:t>
              </a:r>
              <a:endParaRPr sz="1200">
                <a:solidFill>
                  <a:srgbClr val="073763"/>
                </a:solidFill>
                <a:latin typeface="Kosugi Maru"/>
                <a:ea typeface="Kosugi Maru"/>
                <a:cs typeface="Kosugi Maru"/>
                <a:sym typeface="Kosugi Maru"/>
              </a:endParaRPr>
            </a:p>
          </p:txBody>
        </p:sp>
        <p:sp>
          <p:nvSpPr>
            <p:cNvPr id="1178" name="Google Shape;1178;p72"/>
            <p:cNvSpPr txBox="1"/>
            <p:nvPr/>
          </p:nvSpPr>
          <p:spPr>
            <a:xfrm>
              <a:off x="707722" y="2927679"/>
              <a:ext cx="4502400" cy="449400"/>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ja" sz="800"/>
                <a:t>ホワイトペーパーの活用により、リード情報を獲得し、さらに顧客がその内容を理解することによって企業との関係強化が図られ、受注の可能性の高い有望顧客へ育成することができる。</a:t>
              </a:r>
              <a:endParaRPr sz="800"/>
            </a:p>
          </p:txBody>
        </p:sp>
        <p:sp>
          <p:nvSpPr>
            <p:cNvPr id="1179" name="Google Shape;1179;p72"/>
            <p:cNvSpPr txBox="1"/>
            <p:nvPr/>
          </p:nvSpPr>
          <p:spPr>
            <a:xfrm>
              <a:off x="707722" y="3739554"/>
              <a:ext cx="4502400" cy="449400"/>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ja" sz="800"/>
                <a:t>作成したホワイトペーパーは、顧客との面談時に営業ツールとして活用することもでき、</a:t>
              </a:r>
              <a:br>
                <a:rPr lang="ja" sz="800"/>
              </a:br>
              <a:r>
                <a:rPr lang="ja" sz="800"/>
                <a:t>受注確度を高めるために役立つ。</a:t>
              </a:r>
              <a:endParaRPr sz="800"/>
            </a:p>
          </p:txBody>
        </p:sp>
      </p:grpSp>
      <p:grpSp>
        <p:nvGrpSpPr>
          <p:cNvPr id="1180" name="Google Shape;1180;p72"/>
          <p:cNvGrpSpPr/>
          <p:nvPr/>
        </p:nvGrpSpPr>
        <p:grpSpPr>
          <a:xfrm>
            <a:off x="402950" y="1447915"/>
            <a:ext cx="8321100" cy="190500"/>
            <a:chOff x="402950" y="1712036"/>
            <a:chExt cx="8321100" cy="190500"/>
          </a:xfrm>
        </p:grpSpPr>
        <p:sp>
          <p:nvSpPr>
            <p:cNvPr id="1181" name="Google Shape;1181;p72"/>
            <p:cNvSpPr/>
            <p:nvPr/>
          </p:nvSpPr>
          <p:spPr>
            <a:xfrm>
              <a:off x="402950" y="1712036"/>
              <a:ext cx="2447400" cy="190500"/>
            </a:xfrm>
            <a:prstGeom prst="roundRect">
              <a:avLst>
                <a:gd name="adj" fmla="val 50000"/>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900">
                  <a:solidFill>
                    <a:srgbClr val="FFFFFF"/>
                  </a:solidFill>
                </a:rPr>
                <a:t>検討段階別の効果</a:t>
              </a:r>
              <a:endParaRPr sz="900">
                <a:solidFill>
                  <a:srgbClr val="FFFFFF"/>
                </a:solidFill>
              </a:endParaRPr>
            </a:p>
          </p:txBody>
        </p:sp>
        <p:cxnSp>
          <p:nvCxnSpPr>
            <p:cNvPr id="1182" name="Google Shape;1182;p72"/>
            <p:cNvCxnSpPr>
              <a:stCxn id="1181" idx="3"/>
            </p:cNvCxnSpPr>
            <p:nvPr/>
          </p:nvCxnSpPr>
          <p:spPr>
            <a:xfrm>
              <a:off x="2850350" y="1807286"/>
              <a:ext cx="5873700" cy="0"/>
            </a:xfrm>
            <a:prstGeom prst="straightConnector1">
              <a:avLst/>
            </a:prstGeom>
            <a:noFill/>
            <a:ln w="9525" cap="flat" cmpd="sng">
              <a:solidFill>
                <a:srgbClr val="78909C"/>
              </a:solidFill>
              <a:prstDash val="dot"/>
              <a:round/>
              <a:headEnd type="none" w="med" len="med"/>
              <a:tailEnd type="none" w="med" len="med"/>
            </a:ln>
          </p:spPr>
        </p:cxn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73"/>
          <p:cNvSpPr/>
          <p:nvPr/>
        </p:nvSpPr>
        <p:spPr>
          <a:xfrm>
            <a:off x="402850" y="2010500"/>
            <a:ext cx="8271000" cy="2409300"/>
          </a:xfrm>
          <a:prstGeom prst="rect">
            <a:avLst/>
          </a:pr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ホワイトペーパーの活用方法</a:t>
            </a:r>
            <a:endParaRPr/>
          </a:p>
        </p:txBody>
      </p:sp>
      <p:sp>
        <p:nvSpPr>
          <p:cNvPr id="1189" name="Google Shape;1189;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55</a:t>
            </a:fld>
            <a:endParaRPr>
              <a:solidFill>
                <a:schemeClr val="dk2"/>
              </a:solidFill>
            </a:endParaRPr>
          </a:p>
        </p:txBody>
      </p:sp>
      <p:grpSp>
        <p:nvGrpSpPr>
          <p:cNvPr id="1190" name="Google Shape;1190;p73"/>
          <p:cNvGrpSpPr/>
          <p:nvPr/>
        </p:nvGrpSpPr>
        <p:grpSpPr>
          <a:xfrm>
            <a:off x="402939" y="1752725"/>
            <a:ext cx="8271050" cy="190500"/>
            <a:chOff x="402950" y="1712046"/>
            <a:chExt cx="7566600" cy="190500"/>
          </a:xfrm>
        </p:grpSpPr>
        <p:sp>
          <p:nvSpPr>
            <p:cNvPr id="1191" name="Google Shape;1191;p73"/>
            <p:cNvSpPr/>
            <p:nvPr/>
          </p:nvSpPr>
          <p:spPr>
            <a:xfrm>
              <a:off x="402950" y="1712046"/>
              <a:ext cx="1692900" cy="190500"/>
            </a:xfrm>
            <a:prstGeom prst="roundRect">
              <a:avLst>
                <a:gd name="adj" fmla="val 50000"/>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900">
                  <a:solidFill>
                    <a:srgbClr val="FFFFFF"/>
                  </a:solidFill>
                </a:rPr>
                <a:t>ホワイトペーパーの位置づけ</a:t>
              </a:r>
              <a:endParaRPr sz="900">
                <a:solidFill>
                  <a:srgbClr val="FFFFFF"/>
                </a:solidFill>
              </a:endParaRPr>
            </a:p>
          </p:txBody>
        </p:sp>
        <p:cxnSp>
          <p:nvCxnSpPr>
            <p:cNvPr id="1192" name="Google Shape;1192;p73"/>
            <p:cNvCxnSpPr>
              <a:stCxn id="1191" idx="3"/>
            </p:cNvCxnSpPr>
            <p:nvPr/>
          </p:nvCxnSpPr>
          <p:spPr>
            <a:xfrm>
              <a:off x="2095850" y="1807296"/>
              <a:ext cx="5873700" cy="0"/>
            </a:xfrm>
            <a:prstGeom prst="straightConnector1">
              <a:avLst/>
            </a:prstGeom>
            <a:noFill/>
            <a:ln w="9525" cap="flat" cmpd="sng">
              <a:solidFill>
                <a:schemeClr val="accent3"/>
              </a:solidFill>
              <a:prstDash val="dot"/>
              <a:round/>
              <a:headEnd type="none" w="med" len="med"/>
              <a:tailEnd type="none" w="med" len="med"/>
            </a:ln>
          </p:spPr>
        </p:cxnSp>
      </p:grpSp>
      <p:grpSp>
        <p:nvGrpSpPr>
          <p:cNvPr id="1193" name="Google Shape;1193;p73"/>
          <p:cNvGrpSpPr/>
          <p:nvPr/>
        </p:nvGrpSpPr>
        <p:grpSpPr>
          <a:xfrm>
            <a:off x="632247" y="2260979"/>
            <a:ext cx="7606541" cy="1901051"/>
            <a:chOff x="948525" y="2337271"/>
            <a:chExt cx="7288053" cy="1676412"/>
          </a:xfrm>
        </p:grpSpPr>
        <p:sp>
          <p:nvSpPr>
            <p:cNvPr id="1194" name="Google Shape;1194;p73"/>
            <p:cNvSpPr txBox="1"/>
            <p:nvPr/>
          </p:nvSpPr>
          <p:spPr>
            <a:xfrm>
              <a:off x="3895446" y="2660888"/>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製品特徴</a:t>
              </a:r>
              <a:endParaRPr sz="800" b="1">
                <a:solidFill>
                  <a:schemeClr val="dk2"/>
                </a:solidFill>
              </a:endParaRPr>
            </a:p>
          </p:txBody>
        </p:sp>
        <p:sp>
          <p:nvSpPr>
            <p:cNvPr id="1195" name="Google Shape;1195;p73"/>
            <p:cNvSpPr txBox="1"/>
            <p:nvPr/>
          </p:nvSpPr>
          <p:spPr>
            <a:xfrm>
              <a:off x="3895448" y="2946662"/>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価格</a:t>
              </a:r>
              <a:endParaRPr sz="800" b="1">
                <a:solidFill>
                  <a:schemeClr val="dk2"/>
                </a:solidFill>
              </a:endParaRPr>
            </a:p>
          </p:txBody>
        </p:sp>
        <p:sp>
          <p:nvSpPr>
            <p:cNvPr id="1196" name="Google Shape;1196;p73"/>
            <p:cNvSpPr txBox="1"/>
            <p:nvPr/>
          </p:nvSpPr>
          <p:spPr>
            <a:xfrm>
              <a:off x="5372571" y="2660888"/>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CTA</a:t>
              </a:r>
              <a:endParaRPr sz="800" b="1">
                <a:solidFill>
                  <a:schemeClr val="dk2"/>
                </a:solidFill>
              </a:endParaRPr>
            </a:p>
          </p:txBody>
        </p:sp>
        <p:sp>
          <p:nvSpPr>
            <p:cNvPr id="1197" name="Google Shape;1197;p73"/>
            <p:cNvSpPr txBox="1"/>
            <p:nvPr/>
          </p:nvSpPr>
          <p:spPr>
            <a:xfrm>
              <a:off x="5372573" y="2946662"/>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フォーム</a:t>
              </a:r>
              <a:endParaRPr sz="800" b="1">
                <a:solidFill>
                  <a:schemeClr val="dk2"/>
                </a:solidFill>
              </a:endParaRPr>
            </a:p>
          </p:txBody>
        </p:sp>
        <p:sp>
          <p:nvSpPr>
            <p:cNvPr id="1198" name="Google Shape;1198;p73"/>
            <p:cNvSpPr txBox="1"/>
            <p:nvPr/>
          </p:nvSpPr>
          <p:spPr>
            <a:xfrm>
              <a:off x="6849696" y="2660888"/>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問合せ</a:t>
              </a:r>
              <a:endParaRPr sz="800" b="1">
                <a:solidFill>
                  <a:schemeClr val="dk2"/>
                </a:solidFill>
              </a:endParaRPr>
            </a:p>
          </p:txBody>
        </p:sp>
        <p:sp>
          <p:nvSpPr>
            <p:cNvPr id="1199" name="Google Shape;1199;p73"/>
            <p:cNvSpPr txBox="1"/>
            <p:nvPr/>
          </p:nvSpPr>
          <p:spPr>
            <a:xfrm>
              <a:off x="6849698" y="2946662"/>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セミナー予約</a:t>
              </a:r>
              <a:endParaRPr sz="800" b="1">
                <a:solidFill>
                  <a:schemeClr val="dk2"/>
                </a:solidFill>
              </a:endParaRPr>
            </a:p>
          </p:txBody>
        </p:sp>
        <p:sp>
          <p:nvSpPr>
            <p:cNvPr id="1200" name="Google Shape;1200;p73"/>
            <p:cNvSpPr txBox="1"/>
            <p:nvPr/>
          </p:nvSpPr>
          <p:spPr>
            <a:xfrm>
              <a:off x="3895446" y="3232435"/>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導入事例</a:t>
              </a:r>
              <a:endParaRPr sz="800" b="1">
                <a:solidFill>
                  <a:schemeClr val="dk2"/>
                </a:solidFill>
              </a:endParaRPr>
            </a:p>
          </p:txBody>
        </p:sp>
        <p:sp>
          <p:nvSpPr>
            <p:cNvPr id="1201" name="Google Shape;1201;p73"/>
            <p:cNvSpPr txBox="1"/>
            <p:nvPr/>
          </p:nvSpPr>
          <p:spPr>
            <a:xfrm>
              <a:off x="3895448" y="3518209"/>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セミナー情報</a:t>
              </a:r>
              <a:endParaRPr sz="800" b="1">
                <a:solidFill>
                  <a:schemeClr val="dk2"/>
                </a:solidFill>
              </a:endParaRPr>
            </a:p>
          </p:txBody>
        </p:sp>
        <p:sp>
          <p:nvSpPr>
            <p:cNvPr id="1202" name="Google Shape;1202;p73"/>
            <p:cNvSpPr txBox="1"/>
            <p:nvPr/>
          </p:nvSpPr>
          <p:spPr>
            <a:xfrm>
              <a:off x="3895446" y="3803982"/>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FAQ</a:t>
              </a:r>
              <a:endParaRPr sz="800" b="1">
                <a:solidFill>
                  <a:schemeClr val="dk2"/>
                </a:solidFill>
              </a:endParaRPr>
            </a:p>
          </p:txBody>
        </p:sp>
        <p:sp>
          <p:nvSpPr>
            <p:cNvPr id="1203" name="Google Shape;1203;p73"/>
            <p:cNvSpPr txBox="1"/>
            <p:nvPr/>
          </p:nvSpPr>
          <p:spPr>
            <a:xfrm>
              <a:off x="6849696" y="3232435"/>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トライアル</a:t>
              </a:r>
              <a:endParaRPr sz="800" b="1">
                <a:solidFill>
                  <a:schemeClr val="dk2"/>
                </a:solidFill>
              </a:endParaRPr>
            </a:p>
          </p:txBody>
        </p:sp>
        <p:sp>
          <p:nvSpPr>
            <p:cNvPr id="1204" name="Google Shape;1204;p73"/>
            <p:cNvSpPr txBox="1"/>
            <p:nvPr/>
          </p:nvSpPr>
          <p:spPr>
            <a:xfrm>
              <a:off x="6849698" y="3518209"/>
              <a:ext cx="1305900" cy="209700"/>
            </a:xfrm>
            <a:prstGeom prst="rect">
              <a:avLst/>
            </a:prstGeom>
            <a:solidFill>
              <a:srgbClr val="FF0089"/>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rgbClr val="FFFFFF"/>
                  </a:solidFill>
                </a:rPr>
                <a:t>資料ダウンロード</a:t>
              </a:r>
              <a:endParaRPr sz="800" b="1">
                <a:solidFill>
                  <a:srgbClr val="FFFFFF"/>
                </a:solidFill>
              </a:endParaRPr>
            </a:p>
          </p:txBody>
        </p:sp>
        <p:sp>
          <p:nvSpPr>
            <p:cNvPr id="1205" name="Google Shape;1205;p73"/>
            <p:cNvSpPr txBox="1"/>
            <p:nvPr/>
          </p:nvSpPr>
          <p:spPr>
            <a:xfrm>
              <a:off x="948525" y="3518287"/>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メルマガ</a:t>
              </a:r>
              <a:endParaRPr sz="800" b="1">
                <a:solidFill>
                  <a:schemeClr val="dk2"/>
                </a:solidFill>
              </a:endParaRPr>
            </a:p>
          </p:txBody>
        </p:sp>
        <p:sp>
          <p:nvSpPr>
            <p:cNvPr id="1206" name="Google Shape;1206;p73"/>
            <p:cNvSpPr txBox="1"/>
            <p:nvPr/>
          </p:nvSpPr>
          <p:spPr>
            <a:xfrm>
              <a:off x="2421984" y="2946638"/>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記事</a:t>
              </a:r>
              <a:endParaRPr sz="800" b="1">
                <a:solidFill>
                  <a:schemeClr val="dk2"/>
                </a:solidFill>
              </a:endParaRPr>
            </a:p>
          </p:txBody>
        </p:sp>
        <p:sp>
          <p:nvSpPr>
            <p:cNvPr id="1207" name="Google Shape;1207;p73"/>
            <p:cNvSpPr/>
            <p:nvPr/>
          </p:nvSpPr>
          <p:spPr>
            <a:xfrm>
              <a:off x="5324725" y="3454067"/>
              <a:ext cx="1401600" cy="354300"/>
            </a:xfrm>
            <a:prstGeom prst="wedgeRoundRectCallout">
              <a:avLst>
                <a:gd name="adj1" fmla="val 65307"/>
                <a:gd name="adj2" fmla="val -5734"/>
                <a:gd name="adj3" fmla="val 0"/>
              </a:avLst>
            </a:prstGeom>
            <a:solidFill>
              <a:srgbClr val="0737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a:solidFill>
                    <a:srgbClr val="FFFFFF"/>
                  </a:solidFill>
                </a:rPr>
                <a:t>集客したリードに</a:t>
              </a:r>
              <a:br>
                <a:rPr lang="ja" sz="800">
                  <a:solidFill>
                    <a:srgbClr val="FFFFFF"/>
                  </a:solidFill>
                </a:rPr>
              </a:br>
              <a:r>
                <a:rPr lang="ja" sz="800">
                  <a:solidFill>
                    <a:srgbClr val="FFFFFF"/>
                  </a:solidFill>
                </a:rPr>
                <a:t>CVを促す</a:t>
              </a:r>
              <a:endParaRPr sz="800">
                <a:solidFill>
                  <a:srgbClr val="FFFFFF"/>
                </a:solidFill>
              </a:endParaRPr>
            </a:p>
          </p:txBody>
        </p:sp>
        <p:grpSp>
          <p:nvGrpSpPr>
            <p:cNvPr id="1208" name="Google Shape;1208;p73"/>
            <p:cNvGrpSpPr/>
            <p:nvPr/>
          </p:nvGrpSpPr>
          <p:grpSpPr>
            <a:xfrm>
              <a:off x="948525" y="2337271"/>
              <a:ext cx="7288053" cy="247499"/>
              <a:chOff x="601425" y="519475"/>
              <a:chExt cx="4759700" cy="247375"/>
            </a:xfrm>
          </p:grpSpPr>
          <p:sp>
            <p:nvSpPr>
              <p:cNvPr id="1209" name="Google Shape;1209;p73"/>
              <p:cNvSpPr/>
              <p:nvPr/>
            </p:nvSpPr>
            <p:spPr>
              <a:xfrm>
                <a:off x="601425" y="520250"/>
                <a:ext cx="915300" cy="246600"/>
              </a:xfrm>
              <a:prstGeom prst="homePlate">
                <a:avLst>
                  <a:gd name="adj" fmla="val 50000"/>
                </a:avLst>
              </a:prstGeom>
              <a:solidFill>
                <a:srgbClr val="AABF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FFFFFF"/>
                    </a:solidFill>
                  </a:rPr>
                  <a:t>流入</a:t>
                </a:r>
                <a:endParaRPr sz="800" b="1">
                  <a:solidFill>
                    <a:srgbClr val="FFFFFF"/>
                  </a:solidFill>
                </a:endParaRPr>
              </a:p>
            </p:txBody>
          </p:sp>
          <p:sp>
            <p:nvSpPr>
              <p:cNvPr id="1210" name="Google Shape;1210;p73"/>
              <p:cNvSpPr/>
              <p:nvPr/>
            </p:nvSpPr>
            <p:spPr>
              <a:xfrm>
                <a:off x="1562525" y="520250"/>
                <a:ext cx="915300" cy="246600"/>
              </a:xfrm>
              <a:prstGeom prst="homePlate">
                <a:avLst>
                  <a:gd name="adj" fmla="val 50000"/>
                </a:avLst>
              </a:prstGeom>
              <a:solidFill>
                <a:srgbClr val="8DAA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FFFFFF"/>
                    </a:solidFill>
                  </a:rPr>
                  <a:t>Webサイト</a:t>
                </a:r>
                <a:endParaRPr sz="800" b="1">
                  <a:solidFill>
                    <a:srgbClr val="FFFFFF"/>
                  </a:solidFill>
                </a:endParaRPr>
              </a:p>
            </p:txBody>
          </p:sp>
          <p:sp>
            <p:nvSpPr>
              <p:cNvPr id="1211" name="Google Shape;1211;p73"/>
              <p:cNvSpPr/>
              <p:nvPr/>
            </p:nvSpPr>
            <p:spPr>
              <a:xfrm>
                <a:off x="2523625" y="519475"/>
                <a:ext cx="915300" cy="246600"/>
              </a:xfrm>
              <a:prstGeom prst="homePlate">
                <a:avLst>
                  <a:gd name="adj" fmla="val 50000"/>
                </a:avLst>
              </a:prstGeom>
              <a:solidFill>
                <a:srgbClr val="7295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FFFFFF"/>
                    </a:solidFill>
                  </a:rPr>
                  <a:t>重要ページ</a:t>
                </a:r>
                <a:endParaRPr sz="800" b="1">
                  <a:solidFill>
                    <a:srgbClr val="FFFFFF"/>
                  </a:solidFill>
                </a:endParaRPr>
              </a:p>
            </p:txBody>
          </p:sp>
          <p:sp>
            <p:nvSpPr>
              <p:cNvPr id="1212" name="Google Shape;1212;p73"/>
              <p:cNvSpPr/>
              <p:nvPr/>
            </p:nvSpPr>
            <p:spPr>
              <a:xfrm>
                <a:off x="3484725" y="519475"/>
                <a:ext cx="915300" cy="246600"/>
              </a:xfrm>
              <a:prstGeom prst="homePlate">
                <a:avLst>
                  <a:gd name="adj" fmla="val 50000"/>
                </a:avLst>
              </a:prstGeom>
              <a:solidFill>
                <a:srgbClr val="5580A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FFFFFF"/>
                    </a:solidFill>
                  </a:rPr>
                  <a:t>CVR</a:t>
                </a:r>
                <a:endParaRPr sz="800" b="1">
                  <a:solidFill>
                    <a:srgbClr val="FFFFFF"/>
                  </a:solidFill>
                </a:endParaRPr>
              </a:p>
            </p:txBody>
          </p:sp>
          <p:sp>
            <p:nvSpPr>
              <p:cNvPr id="1213" name="Google Shape;1213;p73"/>
              <p:cNvSpPr/>
              <p:nvPr/>
            </p:nvSpPr>
            <p:spPr>
              <a:xfrm>
                <a:off x="4445825" y="520250"/>
                <a:ext cx="915300" cy="246600"/>
              </a:xfrm>
              <a:prstGeom prst="homePlate">
                <a:avLst>
                  <a:gd name="adj" fmla="val 50000"/>
                </a:avLst>
              </a:prstGeom>
              <a:solidFill>
                <a:srgbClr val="476A8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b="1">
                    <a:solidFill>
                      <a:srgbClr val="FFFFFF"/>
                    </a:solidFill>
                  </a:rPr>
                  <a:t>CV</a:t>
                </a:r>
                <a:endParaRPr sz="800" b="1">
                  <a:solidFill>
                    <a:srgbClr val="FFFFFF"/>
                  </a:solidFill>
                </a:endParaRPr>
              </a:p>
            </p:txBody>
          </p:sp>
        </p:grpSp>
        <p:sp>
          <p:nvSpPr>
            <p:cNvPr id="1214" name="Google Shape;1214;p73"/>
            <p:cNvSpPr txBox="1"/>
            <p:nvPr/>
          </p:nvSpPr>
          <p:spPr>
            <a:xfrm>
              <a:off x="948525" y="2660888"/>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広告</a:t>
              </a:r>
              <a:endParaRPr sz="800" b="1">
                <a:solidFill>
                  <a:schemeClr val="dk2"/>
                </a:solidFill>
              </a:endParaRPr>
            </a:p>
          </p:txBody>
        </p:sp>
        <p:sp>
          <p:nvSpPr>
            <p:cNvPr id="1215" name="Google Shape;1215;p73"/>
            <p:cNvSpPr txBox="1"/>
            <p:nvPr/>
          </p:nvSpPr>
          <p:spPr>
            <a:xfrm>
              <a:off x="948525" y="2946662"/>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無料検索</a:t>
              </a:r>
              <a:endParaRPr sz="800" b="1">
                <a:solidFill>
                  <a:schemeClr val="dk2"/>
                </a:solidFill>
              </a:endParaRPr>
            </a:p>
          </p:txBody>
        </p:sp>
        <p:sp>
          <p:nvSpPr>
            <p:cNvPr id="1216" name="Google Shape;1216;p73"/>
            <p:cNvSpPr txBox="1"/>
            <p:nvPr/>
          </p:nvSpPr>
          <p:spPr>
            <a:xfrm>
              <a:off x="2418321" y="2660888"/>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LP</a:t>
              </a:r>
              <a:endParaRPr sz="800" b="1">
                <a:solidFill>
                  <a:schemeClr val="dk2"/>
                </a:solidFill>
              </a:endParaRPr>
            </a:p>
          </p:txBody>
        </p:sp>
        <p:sp>
          <p:nvSpPr>
            <p:cNvPr id="1217" name="Google Shape;1217;p73"/>
            <p:cNvSpPr txBox="1"/>
            <p:nvPr/>
          </p:nvSpPr>
          <p:spPr>
            <a:xfrm>
              <a:off x="948525" y="3232437"/>
              <a:ext cx="1305900" cy="209700"/>
            </a:xfrm>
            <a:prstGeom prst="rect">
              <a:avLst/>
            </a:prstGeom>
            <a:solidFill>
              <a:srgbClr val="CFE2F3"/>
            </a:solidFill>
            <a:ln>
              <a:noFill/>
            </a:ln>
          </p:spPr>
          <p:txBody>
            <a:bodyPr spcFirstLastPara="1" wrap="square" lIns="18000" tIns="54000" rIns="18000" bIns="54000" anchor="ctr" anchorCtr="0">
              <a:noAutofit/>
            </a:bodyPr>
            <a:lstStyle/>
            <a:p>
              <a:pPr marL="0" lvl="0" indent="0" algn="ctr" rtl="0">
                <a:spcBef>
                  <a:spcPts val="0"/>
                </a:spcBef>
                <a:spcAft>
                  <a:spcPts val="0"/>
                </a:spcAft>
                <a:buNone/>
              </a:pPr>
              <a:r>
                <a:rPr lang="ja" sz="800" b="1">
                  <a:solidFill>
                    <a:schemeClr val="dk2"/>
                  </a:solidFill>
                </a:rPr>
                <a:t>SNS</a:t>
              </a:r>
              <a:endParaRPr sz="800" b="1">
                <a:solidFill>
                  <a:schemeClr val="dk2"/>
                </a:solidFill>
              </a:endParaRPr>
            </a:p>
          </p:txBody>
        </p:sp>
      </p:grpSp>
      <p:sp>
        <p:nvSpPr>
          <p:cNvPr id="1218" name="Google Shape;1218;p73"/>
          <p:cNvSpPr txBox="1"/>
          <p:nvPr/>
        </p:nvSpPr>
        <p:spPr>
          <a:xfrm>
            <a:off x="381000" y="990600"/>
            <a:ext cx="8292900" cy="608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ja" sz="1100">
                <a:solidFill>
                  <a:srgbClr val="073763"/>
                </a:solidFill>
              </a:rPr>
              <a:t>ホワイトペーパーは、流入後の“CVR向上”や“受注率向上”を図るためのコンテンツ。</a:t>
            </a:r>
            <a:endParaRPr sz="1100">
              <a:solidFill>
                <a:srgbClr val="073763"/>
              </a:solidFill>
            </a:endParaRPr>
          </a:p>
          <a:p>
            <a:pPr marL="0" lvl="0" indent="0" algn="l" rtl="0">
              <a:lnSpc>
                <a:spcPct val="150000"/>
              </a:lnSpc>
              <a:spcBef>
                <a:spcPts val="0"/>
              </a:spcBef>
              <a:spcAft>
                <a:spcPts val="0"/>
              </a:spcAft>
              <a:buNone/>
            </a:pPr>
            <a:r>
              <a:rPr lang="ja" sz="1100">
                <a:solidFill>
                  <a:srgbClr val="FF0089"/>
                </a:solidFill>
              </a:rPr>
              <a:t>集客施策と組み合わせることで効果を発揮</a:t>
            </a:r>
            <a:r>
              <a:rPr lang="ja" sz="1100">
                <a:solidFill>
                  <a:srgbClr val="073763"/>
                </a:solidFill>
              </a:rPr>
              <a:t>する。</a:t>
            </a:r>
            <a:endParaRPr sz="1100">
              <a:solidFill>
                <a:srgbClr val="073763"/>
              </a:solidFill>
            </a:endParaRPr>
          </a:p>
        </p:txBody>
      </p:sp>
      <p:sp>
        <p:nvSpPr>
          <p:cNvPr id="1219" name="Google Shape;1219;p73"/>
          <p:cNvSpPr/>
          <p:nvPr/>
        </p:nvSpPr>
        <p:spPr>
          <a:xfrm>
            <a:off x="5551850" y="132425"/>
            <a:ext cx="34398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【参考】</a:t>
            </a:r>
            <a:endParaRPr sz="1100" b="1">
              <a:solidFill>
                <a:srgbClr val="073763"/>
              </a:solidFill>
            </a:endParaRPr>
          </a:p>
          <a:p>
            <a:pPr marL="0" lvl="0" indent="0" algn="l" rtl="0">
              <a:spcBef>
                <a:spcPts val="0"/>
              </a:spcBef>
              <a:spcAft>
                <a:spcPts val="0"/>
              </a:spcAft>
              <a:buNone/>
            </a:pPr>
            <a:r>
              <a:rPr lang="ja" sz="1100" b="1">
                <a:solidFill>
                  <a:srgbClr val="073763"/>
                </a:solidFill>
              </a:rPr>
              <a:t>ferret Oneもホワイトペーパー制作代行のメニューがございます。社外のリソースも借りて進めたい場合はぜひご相談ください。</a:t>
            </a:r>
            <a:r>
              <a:rPr lang="ja" sz="1100" b="1" u="sng">
                <a:solidFill>
                  <a:schemeClr val="hlink"/>
                </a:solidFill>
                <a:hlinkClick r:id="rId3"/>
              </a:rPr>
              <a:t>詳しくはこちら</a:t>
            </a:r>
            <a:endParaRPr sz="1100" b="1">
              <a:solidFill>
                <a:srgbClr val="073763"/>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ホワイトペーパーのテーマごとに得意・不得意がある</a:t>
            </a:r>
            <a:endParaRPr/>
          </a:p>
        </p:txBody>
      </p:sp>
      <p:sp>
        <p:nvSpPr>
          <p:cNvPr id="1225" name="Google Shape;1225;p74"/>
          <p:cNvSpPr/>
          <p:nvPr/>
        </p:nvSpPr>
        <p:spPr>
          <a:xfrm>
            <a:off x="326675" y="1264625"/>
            <a:ext cx="8574600" cy="714300"/>
          </a:xfrm>
          <a:prstGeom prst="homePlate">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1B224C"/>
                </a:solidFill>
              </a:rPr>
              <a:t>ホワイトペーパーの中でも</a:t>
            </a:r>
            <a:endParaRPr>
              <a:solidFill>
                <a:srgbClr val="1B224C"/>
              </a:solidFill>
            </a:endParaRPr>
          </a:p>
          <a:p>
            <a:pPr marL="0" lvl="0" indent="0" algn="ctr" rtl="0">
              <a:spcBef>
                <a:spcPts val="0"/>
              </a:spcBef>
              <a:spcAft>
                <a:spcPts val="0"/>
              </a:spcAft>
              <a:buNone/>
            </a:pPr>
            <a:r>
              <a:rPr lang="ja">
                <a:solidFill>
                  <a:srgbClr val="1B224C"/>
                </a:solidFill>
              </a:rPr>
              <a:t>「リスト獲得に貢献するもの」「受注貢献度が高いもの」など、得意不得意の差がある。</a:t>
            </a:r>
            <a:endParaRPr>
              <a:solidFill>
                <a:srgbClr val="1B224C"/>
              </a:solidFill>
            </a:endParaRPr>
          </a:p>
          <a:p>
            <a:pPr marL="0" lvl="0" indent="0" algn="ctr" rtl="0">
              <a:spcBef>
                <a:spcPts val="0"/>
              </a:spcBef>
              <a:spcAft>
                <a:spcPts val="0"/>
              </a:spcAft>
              <a:buNone/>
            </a:pPr>
            <a:r>
              <a:rPr lang="ja">
                <a:solidFill>
                  <a:srgbClr val="1B224C"/>
                </a:solidFill>
              </a:rPr>
              <a:t>様々なホワイトペーパーを試し、量から質へ転換していくことで、勝ち筋が見えてくる</a:t>
            </a:r>
            <a:endParaRPr>
              <a:solidFill>
                <a:srgbClr val="1B224C"/>
              </a:solidFill>
            </a:endParaRPr>
          </a:p>
        </p:txBody>
      </p:sp>
      <p:pic>
        <p:nvPicPr>
          <p:cNvPr id="1226" name="Google Shape;1226;p74"/>
          <p:cNvPicPr preferRelativeResize="0"/>
          <p:nvPr/>
        </p:nvPicPr>
        <p:blipFill>
          <a:blip r:embed="rId3">
            <a:alphaModFix/>
          </a:blip>
          <a:stretch>
            <a:fillRect/>
          </a:stretch>
        </p:blipFill>
        <p:spPr>
          <a:xfrm>
            <a:off x="242600" y="2810250"/>
            <a:ext cx="8658700" cy="1895329"/>
          </a:xfrm>
          <a:prstGeom prst="rect">
            <a:avLst/>
          </a:prstGeom>
          <a:noFill/>
          <a:ln>
            <a:noFill/>
          </a:ln>
          <a:effectLst>
            <a:outerShdw blurRad="57150" dist="19050" dir="5400000" algn="bl" rotWithShape="0">
              <a:srgbClr val="000000">
                <a:alpha val="50000"/>
              </a:srgbClr>
            </a:outerShdw>
          </a:effectLst>
        </p:spPr>
      </p:pic>
      <p:sp>
        <p:nvSpPr>
          <p:cNvPr id="1227" name="Google Shape;1227;p74"/>
          <p:cNvSpPr/>
          <p:nvPr/>
        </p:nvSpPr>
        <p:spPr>
          <a:xfrm>
            <a:off x="5874125" y="4038900"/>
            <a:ext cx="2914800" cy="556500"/>
          </a:xfrm>
          <a:prstGeom prst="ellipse">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4"/>
          <p:cNvSpPr txBox="1"/>
          <p:nvPr/>
        </p:nvSpPr>
        <p:spPr>
          <a:xfrm>
            <a:off x="6680500" y="3700200"/>
            <a:ext cx="1387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a:t>リスト獲得に貢献</a:t>
            </a:r>
            <a:endParaRPr sz="1000"/>
          </a:p>
        </p:txBody>
      </p:sp>
      <p:sp>
        <p:nvSpPr>
          <p:cNvPr id="1229" name="Google Shape;1229;p74"/>
          <p:cNvSpPr txBox="1"/>
          <p:nvPr/>
        </p:nvSpPr>
        <p:spPr>
          <a:xfrm>
            <a:off x="877450" y="3361500"/>
            <a:ext cx="155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a:t>受注貢献度合いの高いWPの質を上げる</a:t>
            </a:r>
            <a:endParaRPr sz="1000"/>
          </a:p>
        </p:txBody>
      </p:sp>
      <p:sp>
        <p:nvSpPr>
          <p:cNvPr id="1230" name="Google Shape;1230;p74"/>
          <p:cNvSpPr/>
          <p:nvPr/>
        </p:nvSpPr>
        <p:spPr>
          <a:xfrm>
            <a:off x="637400" y="2867050"/>
            <a:ext cx="1796700" cy="949800"/>
          </a:xfrm>
          <a:prstGeom prst="ellipse">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4"/>
          <p:cNvSpPr/>
          <p:nvPr/>
        </p:nvSpPr>
        <p:spPr>
          <a:xfrm>
            <a:off x="242600" y="2223175"/>
            <a:ext cx="4410900" cy="480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300"/>
              <a:t>例）ferret Oneのホワイトペーパーのパフォーマンス例</a:t>
            </a:r>
            <a:endParaRPr sz="13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事例記事の作成について</a:t>
            </a:r>
            <a:endParaRPr sz="3000" b="1"/>
          </a:p>
        </p:txBody>
      </p:sp>
      <p:sp>
        <p:nvSpPr>
          <p:cNvPr id="1237" name="Google Shape;1237;p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導入事例とは</a:t>
            </a:r>
            <a:endParaRPr/>
          </a:p>
        </p:txBody>
      </p:sp>
      <p:sp>
        <p:nvSpPr>
          <p:cNvPr id="1243" name="Google Shape;1243;p76"/>
          <p:cNvSpPr txBox="1"/>
          <p:nvPr/>
        </p:nvSpPr>
        <p:spPr>
          <a:xfrm>
            <a:off x="348700" y="1825625"/>
            <a:ext cx="4993500" cy="2904900"/>
          </a:xfrm>
          <a:prstGeom prst="rect">
            <a:avLst/>
          </a:prstGeom>
          <a:noFill/>
          <a:ln>
            <a:noFill/>
          </a:ln>
        </p:spPr>
        <p:txBody>
          <a:bodyPr spcFirstLastPara="1" wrap="square" lIns="95150" tIns="95150" rIns="95150" bIns="95150" anchor="t" anchorCtr="0">
            <a:noAutofit/>
          </a:bodyPr>
          <a:lstStyle/>
          <a:p>
            <a:pPr marL="0" lvl="0" indent="0" algn="l" rtl="0">
              <a:lnSpc>
                <a:spcPct val="115000"/>
              </a:lnSpc>
              <a:spcBef>
                <a:spcPts val="0"/>
              </a:spcBef>
              <a:spcAft>
                <a:spcPts val="0"/>
              </a:spcAft>
              <a:buNone/>
            </a:pPr>
            <a:r>
              <a:rPr lang="ja" sz="1200">
                <a:solidFill>
                  <a:srgbClr val="073763"/>
                </a:solidFill>
              </a:rPr>
              <a:t>導入事例とは、すでにサービスを活用されている顧客の声を</a:t>
            </a:r>
            <a:endParaRPr sz="1200">
              <a:solidFill>
                <a:srgbClr val="073763"/>
              </a:solidFill>
            </a:endParaRPr>
          </a:p>
          <a:p>
            <a:pPr marL="0" lvl="0" indent="0" algn="l" rtl="0">
              <a:lnSpc>
                <a:spcPct val="115000"/>
              </a:lnSpc>
              <a:spcBef>
                <a:spcPts val="0"/>
              </a:spcBef>
              <a:spcAft>
                <a:spcPts val="0"/>
              </a:spcAft>
              <a:buNone/>
            </a:pPr>
            <a:r>
              <a:rPr lang="ja" sz="1200">
                <a:solidFill>
                  <a:srgbClr val="073763"/>
                </a:solidFill>
              </a:rPr>
              <a:t>紹介するコンテンツ。</a:t>
            </a:r>
            <a:endParaRPr sz="1200">
              <a:solidFill>
                <a:srgbClr val="073763"/>
              </a:solidFill>
            </a:endParaRPr>
          </a:p>
          <a:p>
            <a:pPr marL="0" lvl="0" indent="0" algn="l" rtl="0">
              <a:lnSpc>
                <a:spcPct val="115000"/>
              </a:lnSpc>
              <a:spcBef>
                <a:spcPts val="0"/>
              </a:spcBef>
              <a:spcAft>
                <a:spcPts val="0"/>
              </a:spcAft>
              <a:buNone/>
            </a:pPr>
            <a:endParaRPr sz="1200">
              <a:solidFill>
                <a:srgbClr val="073763"/>
              </a:solidFill>
            </a:endParaRPr>
          </a:p>
          <a:p>
            <a:pPr marL="0" lvl="0" indent="0" algn="l" rtl="0">
              <a:lnSpc>
                <a:spcPct val="115000"/>
              </a:lnSpc>
              <a:spcBef>
                <a:spcPts val="0"/>
              </a:spcBef>
              <a:spcAft>
                <a:spcPts val="0"/>
              </a:spcAft>
              <a:buNone/>
            </a:pPr>
            <a:r>
              <a:rPr lang="ja" sz="1200">
                <a:solidFill>
                  <a:srgbClr val="073763"/>
                </a:solidFill>
              </a:rPr>
              <a:t>「担当者の役割」「当初抱えていた課題」「サービス導入の決め手」「今後やりたいこと」などをまとめ、Webサイト上に掲載します。</a:t>
            </a:r>
            <a:endParaRPr sz="1200">
              <a:solidFill>
                <a:srgbClr val="073763"/>
              </a:solidFill>
            </a:endParaRPr>
          </a:p>
          <a:p>
            <a:pPr marL="0" lvl="0" indent="0" algn="l" rtl="0">
              <a:lnSpc>
                <a:spcPct val="115000"/>
              </a:lnSpc>
              <a:spcBef>
                <a:spcPts val="0"/>
              </a:spcBef>
              <a:spcAft>
                <a:spcPts val="0"/>
              </a:spcAft>
              <a:buNone/>
            </a:pPr>
            <a:endParaRPr sz="1200">
              <a:solidFill>
                <a:srgbClr val="073763"/>
              </a:solidFill>
            </a:endParaRPr>
          </a:p>
          <a:p>
            <a:pPr marL="0" lvl="0" indent="0" algn="l" rtl="0">
              <a:lnSpc>
                <a:spcPct val="115000"/>
              </a:lnSpc>
              <a:spcBef>
                <a:spcPts val="0"/>
              </a:spcBef>
              <a:spcAft>
                <a:spcPts val="0"/>
              </a:spcAft>
              <a:buNone/>
            </a:pPr>
            <a:r>
              <a:rPr lang="ja" sz="1200">
                <a:solidFill>
                  <a:srgbClr val="073763"/>
                </a:solidFill>
              </a:rPr>
              <a:t>商品・サービスを導入しようか迷っている検討後期段階の見込み顧客に対して、導入後の様子や客観的な意見を見せることで</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highlight>
                  <a:srgbClr val="FFF2CC"/>
                </a:highlight>
              </a:rPr>
              <a:t>導入の後押しをする効果があり</a:t>
            </a:r>
            <a:r>
              <a:rPr lang="ja" sz="1200">
                <a:solidFill>
                  <a:srgbClr val="073763"/>
                </a:solidFill>
              </a:rPr>
              <a:t>、非常に重要な施策である。</a:t>
            </a:r>
            <a:endParaRPr sz="1200">
              <a:solidFill>
                <a:srgbClr val="073763"/>
              </a:solidFill>
            </a:endParaRPr>
          </a:p>
        </p:txBody>
      </p:sp>
      <p:sp>
        <p:nvSpPr>
          <p:cNvPr id="1244" name="Google Shape;1244;p76"/>
          <p:cNvSpPr txBox="1"/>
          <p:nvPr/>
        </p:nvSpPr>
        <p:spPr>
          <a:xfrm>
            <a:off x="291550" y="1038000"/>
            <a:ext cx="48453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rgbClr val="073763"/>
                </a:solidFill>
              </a:rPr>
              <a:t>【導入事例とは】</a:t>
            </a:r>
            <a:endParaRPr b="1">
              <a:solidFill>
                <a:srgbClr val="073763"/>
              </a:solidFill>
            </a:endParaRPr>
          </a:p>
          <a:p>
            <a:pPr marL="0" lvl="0" indent="0" algn="ctr" rtl="0">
              <a:spcBef>
                <a:spcPts val="0"/>
              </a:spcBef>
              <a:spcAft>
                <a:spcPts val="0"/>
              </a:spcAft>
              <a:buNone/>
            </a:pPr>
            <a:r>
              <a:rPr lang="ja" sz="1800" b="1">
                <a:solidFill>
                  <a:srgbClr val="073763"/>
                </a:solidFill>
              </a:rPr>
              <a:t>見込み顧客の受注を後押しするコンテンツ</a:t>
            </a:r>
            <a:endParaRPr sz="1800" b="1">
              <a:solidFill>
                <a:srgbClr val="073763"/>
              </a:solidFill>
            </a:endParaRPr>
          </a:p>
        </p:txBody>
      </p:sp>
      <p:pic>
        <p:nvPicPr>
          <p:cNvPr id="1245" name="Google Shape;1245;p76"/>
          <p:cNvPicPr preferRelativeResize="0"/>
          <p:nvPr/>
        </p:nvPicPr>
        <p:blipFill rotWithShape="1">
          <a:blip r:embed="rId3">
            <a:alphaModFix/>
          </a:blip>
          <a:srcRect l="1099" r="4942"/>
          <a:stretch/>
        </p:blipFill>
        <p:spPr>
          <a:xfrm>
            <a:off x="5420100" y="1342800"/>
            <a:ext cx="3452826" cy="1432984"/>
          </a:xfrm>
          <a:prstGeom prst="rect">
            <a:avLst/>
          </a:prstGeom>
          <a:noFill/>
          <a:ln>
            <a:noFill/>
          </a:ln>
          <a:effectLst>
            <a:outerShdw blurRad="57150" dist="19050" dir="5400000" algn="bl" rotWithShape="0">
              <a:srgbClr val="000000">
                <a:alpha val="50000"/>
              </a:srgbClr>
            </a:outerShdw>
          </a:effectLst>
        </p:spPr>
      </p:pic>
      <p:pic>
        <p:nvPicPr>
          <p:cNvPr id="1246" name="Google Shape;1246;p76"/>
          <p:cNvPicPr preferRelativeResize="0"/>
          <p:nvPr/>
        </p:nvPicPr>
        <p:blipFill rotWithShape="1">
          <a:blip r:embed="rId4">
            <a:alphaModFix/>
          </a:blip>
          <a:srcRect l="4808" r="3941"/>
          <a:stretch/>
        </p:blipFill>
        <p:spPr>
          <a:xfrm>
            <a:off x="5449050" y="2917475"/>
            <a:ext cx="3423877" cy="14944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59</a:t>
            </a:fld>
            <a:endParaRPr>
              <a:solidFill>
                <a:schemeClr val="dk2"/>
              </a:solidFill>
            </a:endParaRPr>
          </a:p>
        </p:txBody>
      </p:sp>
      <p:sp>
        <p:nvSpPr>
          <p:cNvPr id="1252" name="Google Shape;1252;p77"/>
          <p:cNvSpPr txBox="1"/>
          <p:nvPr/>
        </p:nvSpPr>
        <p:spPr>
          <a:xfrm>
            <a:off x="289150" y="1223650"/>
            <a:ext cx="5001000" cy="438300"/>
          </a:xfrm>
          <a:prstGeom prst="rect">
            <a:avLst/>
          </a:prstGeom>
          <a:noFill/>
          <a:ln>
            <a:noFill/>
          </a:ln>
        </p:spPr>
        <p:txBody>
          <a:bodyPr spcFirstLastPara="1" wrap="square" lIns="95250" tIns="95250" rIns="95250" bIns="95250" anchor="t" anchorCtr="0">
            <a:noAutofit/>
          </a:bodyPr>
          <a:lstStyle/>
          <a:p>
            <a:pPr marL="0" lvl="0" indent="0" algn="l" rtl="0">
              <a:lnSpc>
                <a:spcPct val="115000"/>
              </a:lnSpc>
              <a:spcBef>
                <a:spcPts val="0"/>
              </a:spcBef>
              <a:spcAft>
                <a:spcPts val="0"/>
              </a:spcAft>
              <a:buNone/>
            </a:pPr>
            <a:r>
              <a:rPr lang="ja" sz="1200">
                <a:solidFill>
                  <a:srgbClr val="073763"/>
                </a:solidFill>
              </a:rPr>
              <a:t>導入事例の効果は、3つの検討段階に分けて捉えることができる。</a:t>
            </a:r>
            <a:endParaRPr sz="1300">
              <a:solidFill>
                <a:srgbClr val="073763"/>
              </a:solidFill>
            </a:endParaRPr>
          </a:p>
        </p:txBody>
      </p:sp>
      <p:sp>
        <p:nvSpPr>
          <p:cNvPr id="1253" name="Google Shape;1253;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sz="2500"/>
              <a:t>認知獲得〜受注まで、検討段階ごとに異なる効果がある</a:t>
            </a:r>
            <a:endParaRPr sz="2500"/>
          </a:p>
        </p:txBody>
      </p:sp>
      <p:cxnSp>
        <p:nvCxnSpPr>
          <p:cNvPr id="1254" name="Google Shape;1254;p77"/>
          <p:cNvCxnSpPr/>
          <p:nvPr/>
        </p:nvCxnSpPr>
        <p:spPr>
          <a:xfrm rot="10800000" flipH="1">
            <a:off x="3572375" y="2230150"/>
            <a:ext cx="1861800" cy="15000"/>
          </a:xfrm>
          <a:prstGeom prst="straightConnector1">
            <a:avLst/>
          </a:prstGeom>
          <a:noFill/>
          <a:ln w="38100" cap="flat" cmpd="sng">
            <a:solidFill>
              <a:srgbClr val="2CACFF"/>
            </a:solidFill>
            <a:prstDash val="solid"/>
            <a:round/>
            <a:headEnd type="none" w="med" len="med"/>
            <a:tailEnd type="stealth" w="med" len="med"/>
          </a:ln>
        </p:spPr>
      </p:cxnSp>
      <p:cxnSp>
        <p:nvCxnSpPr>
          <p:cNvPr id="1255" name="Google Shape;1255;p77"/>
          <p:cNvCxnSpPr/>
          <p:nvPr/>
        </p:nvCxnSpPr>
        <p:spPr>
          <a:xfrm rot="10800000" flipH="1">
            <a:off x="3985375" y="3067550"/>
            <a:ext cx="1861800" cy="15000"/>
          </a:xfrm>
          <a:prstGeom prst="straightConnector1">
            <a:avLst/>
          </a:prstGeom>
          <a:noFill/>
          <a:ln w="38100" cap="flat" cmpd="sng">
            <a:solidFill>
              <a:srgbClr val="2CACFF"/>
            </a:solidFill>
            <a:prstDash val="solid"/>
            <a:round/>
            <a:headEnd type="none" w="med" len="med"/>
            <a:tailEnd type="stealth" w="med" len="med"/>
          </a:ln>
        </p:spPr>
      </p:cxnSp>
      <p:cxnSp>
        <p:nvCxnSpPr>
          <p:cNvPr id="1256" name="Google Shape;1256;p77"/>
          <p:cNvCxnSpPr/>
          <p:nvPr/>
        </p:nvCxnSpPr>
        <p:spPr>
          <a:xfrm rot="10800000" flipH="1">
            <a:off x="4372525" y="3904938"/>
            <a:ext cx="1861800" cy="15000"/>
          </a:xfrm>
          <a:prstGeom prst="straightConnector1">
            <a:avLst/>
          </a:prstGeom>
          <a:noFill/>
          <a:ln w="38100" cap="flat" cmpd="sng">
            <a:solidFill>
              <a:srgbClr val="2CACFF"/>
            </a:solidFill>
            <a:prstDash val="solid"/>
            <a:round/>
            <a:headEnd type="none" w="med" len="med"/>
            <a:tailEnd type="stealth" w="med" len="med"/>
          </a:ln>
        </p:spPr>
      </p:cxnSp>
      <p:sp>
        <p:nvSpPr>
          <p:cNvPr id="1257" name="Google Shape;1257;p77"/>
          <p:cNvSpPr txBox="1"/>
          <p:nvPr/>
        </p:nvSpPr>
        <p:spPr>
          <a:xfrm>
            <a:off x="2984650" y="1814350"/>
            <a:ext cx="2399700" cy="355800"/>
          </a:xfrm>
          <a:prstGeom prst="rect">
            <a:avLst/>
          </a:prstGeom>
          <a:noFill/>
          <a:ln>
            <a:noFill/>
          </a:ln>
        </p:spPr>
        <p:txBody>
          <a:bodyPr spcFirstLastPara="1" wrap="square" lIns="91525" tIns="91525" rIns="91525" bIns="91525" anchor="t" anchorCtr="0">
            <a:noAutofit/>
          </a:bodyPr>
          <a:lstStyle/>
          <a:p>
            <a:pPr marL="0" lvl="0" indent="0" algn="r" rtl="0">
              <a:spcBef>
                <a:spcPts val="0"/>
              </a:spcBef>
              <a:spcAft>
                <a:spcPts val="0"/>
              </a:spcAft>
              <a:buNone/>
            </a:pPr>
            <a:r>
              <a:rPr lang="ja" sz="1000"/>
              <a:t>❶</a:t>
            </a:r>
            <a:r>
              <a:rPr lang="ja" sz="1000">
                <a:solidFill>
                  <a:schemeClr val="dk1"/>
                </a:solidFill>
              </a:rPr>
              <a:t>サービスのことを「</a:t>
            </a:r>
            <a:r>
              <a:rPr lang="ja" sz="1000" b="1">
                <a:solidFill>
                  <a:schemeClr val="dk1"/>
                </a:solidFill>
              </a:rPr>
              <a:t>知ってもらう</a:t>
            </a:r>
            <a:r>
              <a:rPr lang="ja" sz="1000">
                <a:solidFill>
                  <a:schemeClr val="dk1"/>
                </a:solidFill>
              </a:rPr>
              <a:t>」</a:t>
            </a:r>
            <a:endParaRPr sz="1000">
              <a:solidFill>
                <a:schemeClr val="dk1"/>
              </a:solidFill>
            </a:endParaRPr>
          </a:p>
          <a:p>
            <a:pPr marL="0" lvl="0" indent="0" algn="r" rtl="0">
              <a:spcBef>
                <a:spcPts val="0"/>
              </a:spcBef>
              <a:spcAft>
                <a:spcPts val="0"/>
              </a:spcAft>
              <a:buNone/>
            </a:pPr>
            <a:r>
              <a:rPr lang="ja" sz="1000">
                <a:solidFill>
                  <a:srgbClr val="2CACFF"/>
                </a:solidFill>
              </a:rPr>
              <a:t>（</a:t>
            </a:r>
            <a:r>
              <a:rPr lang="ja" sz="1000" b="1">
                <a:solidFill>
                  <a:srgbClr val="2CACFF"/>
                </a:solidFill>
              </a:rPr>
              <a:t>認知の獲得</a:t>
            </a:r>
            <a:r>
              <a:rPr lang="ja" sz="1000">
                <a:solidFill>
                  <a:srgbClr val="2CACFF"/>
                </a:solidFill>
              </a:rPr>
              <a:t>）</a:t>
            </a:r>
            <a:endParaRPr sz="1000">
              <a:solidFill>
                <a:srgbClr val="2CACFF"/>
              </a:solidFill>
            </a:endParaRPr>
          </a:p>
        </p:txBody>
      </p:sp>
      <p:sp>
        <p:nvSpPr>
          <p:cNvPr id="1258" name="Google Shape;1258;p77"/>
          <p:cNvSpPr txBox="1"/>
          <p:nvPr/>
        </p:nvSpPr>
        <p:spPr>
          <a:xfrm>
            <a:off x="3231350" y="2648075"/>
            <a:ext cx="2496300" cy="393600"/>
          </a:xfrm>
          <a:prstGeom prst="rect">
            <a:avLst/>
          </a:prstGeom>
          <a:noFill/>
          <a:ln>
            <a:noFill/>
          </a:ln>
        </p:spPr>
        <p:txBody>
          <a:bodyPr spcFirstLastPara="1" wrap="square" lIns="91525" tIns="91525" rIns="91525" bIns="91525" anchor="t" anchorCtr="0">
            <a:noAutofit/>
          </a:bodyPr>
          <a:lstStyle/>
          <a:p>
            <a:pPr marL="0" lvl="0" indent="0" algn="r" rtl="0">
              <a:spcBef>
                <a:spcPts val="0"/>
              </a:spcBef>
              <a:spcAft>
                <a:spcPts val="0"/>
              </a:spcAft>
              <a:buNone/>
            </a:pPr>
            <a:r>
              <a:rPr lang="ja" sz="1000"/>
              <a:t>❷</a:t>
            </a:r>
            <a:r>
              <a:rPr lang="ja" sz="1000">
                <a:solidFill>
                  <a:schemeClr val="dk1"/>
                </a:solidFill>
              </a:rPr>
              <a:t>サービスへの「</a:t>
            </a:r>
            <a:r>
              <a:rPr lang="ja" sz="1000" b="1">
                <a:solidFill>
                  <a:schemeClr val="dk1"/>
                </a:solidFill>
              </a:rPr>
              <a:t>興味を高めてもらう</a:t>
            </a:r>
            <a:r>
              <a:rPr lang="ja" sz="1000">
                <a:solidFill>
                  <a:schemeClr val="dk1"/>
                </a:solidFill>
              </a:rPr>
              <a:t>」</a:t>
            </a:r>
            <a:endParaRPr sz="1000">
              <a:solidFill>
                <a:schemeClr val="dk1"/>
              </a:solidFill>
            </a:endParaRPr>
          </a:p>
          <a:p>
            <a:pPr marL="0" lvl="0" indent="0" algn="r" rtl="0">
              <a:spcBef>
                <a:spcPts val="0"/>
              </a:spcBef>
              <a:spcAft>
                <a:spcPts val="0"/>
              </a:spcAft>
              <a:buClr>
                <a:schemeClr val="dk1"/>
              </a:buClr>
              <a:buSzPts val="1100"/>
              <a:buFont typeface="Arial"/>
              <a:buNone/>
            </a:pPr>
            <a:r>
              <a:rPr lang="ja" sz="1000">
                <a:solidFill>
                  <a:srgbClr val="2CACFF"/>
                </a:solidFill>
              </a:rPr>
              <a:t>（</a:t>
            </a:r>
            <a:r>
              <a:rPr lang="ja" sz="1000" b="1">
                <a:solidFill>
                  <a:srgbClr val="2CACFF"/>
                </a:solidFill>
              </a:rPr>
              <a:t>購買意欲の向上</a:t>
            </a:r>
            <a:r>
              <a:rPr lang="ja" sz="1000">
                <a:solidFill>
                  <a:srgbClr val="2CACFF"/>
                </a:solidFill>
              </a:rPr>
              <a:t>）</a:t>
            </a:r>
            <a:endParaRPr sz="1000">
              <a:solidFill>
                <a:srgbClr val="2CACFF"/>
              </a:solidFill>
            </a:endParaRPr>
          </a:p>
        </p:txBody>
      </p:sp>
      <p:sp>
        <p:nvSpPr>
          <p:cNvPr id="1259" name="Google Shape;1259;p77"/>
          <p:cNvSpPr txBox="1"/>
          <p:nvPr/>
        </p:nvSpPr>
        <p:spPr>
          <a:xfrm>
            <a:off x="3343775" y="3482650"/>
            <a:ext cx="2546700" cy="393600"/>
          </a:xfrm>
          <a:prstGeom prst="rect">
            <a:avLst/>
          </a:prstGeom>
          <a:noFill/>
          <a:ln>
            <a:noFill/>
          </a:ln>
        </p:spPr>
        <p:txBody>
          <a:bodyPr spcFirstLastPara="1" wrap="square" lIns="91525" tIns="91525" rIns="91525" bIns="91525" anchor="t" anchorCtr="0">
            <a:noAutofit/>
          </a:bodyPr>
          <a:lstStyle/>
          <a:p>
            <a:pPr marL="0" lvl="0" indent="0" algn="r" rtl="0">
              <a:spcBef>
                <a:spcPts val="0"/>
              </a:spcBef>
              <a:spcAft>
                <a:spcPts val="0"/>
              </a:spcAft>
              <a:buNone/>
            </a:pPr>
            <a:r>
              <a:rPr lang="ja" sz="1000"/>
              <a:t>❸</a:t>
            </a:r>
            <a:r>
              <a:rPr lang="ja" sz="1000">
                <a:solidFill>
                  <a:schemeClr val="dk1"/>
                </a:solidFill>
              </a:rPr>
              <a:t>サービスの「</a:t>
            </a:r>
            <a:r>
              <a:rPr lang="ja" sz="1000" b="1">
                <a:solidFill>
                  <a:schemeClr val="dk1"/>
                </a:solidFill>
              </a:rPr>
              <a:t>導入を決断してもらう</a:t>
            </a:r>
            <a:r>
              <a:rPr lang="ja" sz="1000">
                <a:solidFill>
                  <a:schemeClr val="dk1"/>
                </a:solidFill>
              </a:rPr>
              <a:t>」</a:t>
            </a:r>
            <a:endParaRPr sz="1000">
              <a:solidFill>
                <a:schemeClr val="dk1"/>
              </a:solidFill>
            </a:endParaRPr>
          </a:p>
          <a:p>
            <a:pPr marL="0" lvl="0" indent="0" algn="r" rtl="0">
              <a:spcBef>
                <a:spcPts val="0"/>
              </a:spcBef>
              <a:spcAft>
                <a:spcPts val="0"/>
              </a:spcAft>
              <a:buNone/>
            </a:pPr>
            <a:r>
              <a:rPr lang="ja" sz="1000">
                <a:solidFill>
                  <a:srgbClr val="2CACFF"/>
                </a:solidFill>
              </a:rPr>
              <a:t>（</a:t>
            </a:r>
            <a:r>
              <a:rPr lang="ja" sz="1000" b="1">
                <a:solidFill>
                  <a:srgbClr val="2CACFF"/>
                </a:solidFill>
              </a:rPr>
              <a:t>意思決定の後押し</a:t>
            </a:r>
            <a:r>
              <a:rPr lang="ja" sz="1000">
                <a:solidFill>
                  <a:srgbClr val="2CACFF"/>
                </a:solidFill>
              </a:rPr>
              <a:t>）</a:t>
            </a:r>
            <a:endParaRPr sz="1000">
              <a:solidFill>
                <a:srgbClr val="2CACFF"/>
              </a:solidFill>
            </a:endParaRPr>
          </a:p>
        </p:txBody>
      </p:sp>
      <p:sp>
        <p:nvSpPr>
          <p:cNvPr id="1260" name="Google Shape;1260;p77"/>
          <p:cNvSpPr/>
          <p:nvPr/>
        </p:nvSpPr>
        <p:spPr>
          <a:xfrm>
            <a:off x="122575" y="1794375"/>
            <a:ext cx="2875500" cy="806400"/>
          </a:xfrm>
          <a:prstGeom prst="roundRect">
            <a:avLst>
              <a:gd name="adj" fmla="val 3265"/>
            </a:avLst>
          </a:prstGeom>
          <a:solidFill>
            <a:srgbClr val="EFEFEF"/>
          </a:solidFill>
          <a:ln>
            <a:noFill/>
          </a:ln>
        </p:spPr>
        <p:txBody>
          <a:bodyPr spcFirstLastPara="1" wrap="square" lIns="75075" tIns="75075" rIns="75075" bIns="75075" anchor="ctr" anchorCtr="0">
            <a:noAutofit/>
          </a:bodyPr>
          <a:lstStyle/>
          <a:p>
            <a:pPr marL="0" lvl="0" indent="0" algn="l" rtl="0">
              <a:spcBef>
                <a:spcPts val="0"/>
              </a:spcBef>
              <a:spcAft>
                <a:spcPts val="0"/>
              </a:spcAft>
              <a:buNone/>
            </a:pPr>
            <a:r>
              <a:rPr lang="ja" sz="1100">
                <a:solidFill>
                  <a:srgbClr val="073763"/>
                </a:solidFill>
              </a:rPr>
              <a:t>「A社に導入いただきました！」といったプレスリリースなどをきっかけに、</a:t>
            </a:r>
            <a:endParaRPr sz="1100">
              <a:solidFill>
                <a:srgbClr val="073763"/>
              </a:solidFill>
            </a:endParaRPr>
          </a:p>
          <a:p>
            <a:pPr marL="0" lvl="0" indent="0" algn="l" rtl="0">
              <a:spcBef>
                <a:spcPts val="0"/>
              </a:spcBef>
              <a:spcAft>
                <a:spcPts val="0"/>
              </a:spcAft>
              <a:buNone/>
            </a:pPr>
            <a:r>
              <a:rPr lang="ja" sz="1100" b="1">
                <a:solidFill>
                  <a:srgbClr val="073763"/>
                </a:solidFill>
              </a:rPr>
              <a:t>❶サービスのことを知ってもらう</a:t>
            </a:r>
            <a:br>
              <a:rPr lang="ja" sz="1100" b="1">
                <a:solidFill>
                  <a:srgbClr val="073763"/>
                </a:solidFill>
              </a:rPr>
            </a:br>
            <a:r>
              <a:rPr lang="ja" sz="1100" b="1">
                <a:solidFill>
                  <a:srgbClr val="073763"/>
                </a:solidFill>
                <a:highlight>
                  <a:srgbClr val="FFF2CC"/>
                </a:highlight>
              </a:rPr>
              <a:t>「認知獲得」</a:t>
            </a:r>
            <a:r>
              <a:rPr lang="ja" sz="1100">
                <a:solidFill>
                  <a:srgbClr val="073763"/>
                </a:solidFill>
              </a:rPr>
              <a:t>の効果。</a:t>
            </a:r>
            <a:endParaRPr sz="1500">
              <a:solidFill>
                <a:srgbClr val="073763"/>
              </a:solidFill>
            </a:endParaRPr>
          </a:p>
        </p:txBody>
      </p:sp>
      <p:sp>
        <p:nvSpPr>
          <p:cNvPr id="1261" name="Google Shape;1261;p77"/>
          <p:cNvSpPr/>
          <p:nvPr/>
        </p:nvSpPr>
        <p:spPr>
          <a:xfrm>
            <a:off x="122575" y="2764350"/>
            <a:ext cx="3149100" cy="753900"/>
          </a:xfrm>
          <a:prstGeom prst="roundRect">
            <a:avLst>
              <a:gd name="adj" fmla="val 3265"/>
            </a:avLst>
          </a:prstGeom>
          <a:solidFill>
            <a:srgbClr val="EFEFEF"/>
          </a:solidFill>
          <a:ln>
            <a:noFill/>
          </a:ln>
        </p:spPr>
        <p:txBody>
          <a:bodyPr spcFirstLastPara="1" wrap="square" lIns="75075" tIns="75075" rIns="75075" bIns="75075" anchor="ctr" anchorCtr="0">
            <a:noAutofit/>
          </a:bodyPr>
          <a:lstStyle/>
          <a:p>
            <a:pPr marL="0" lvl="0" indent="0" algn="l" rtl="0">
              <a:spcBef>
                <a:spcPts val="0"/>
              </a:spcBef>
              <a:spcAft>
                <a:spcPts val="0"/>
              </a:spcAft>
              <a:buNone/>
            </a:pPr>
            <a:r>
              <a:rPr lang="ja" sz="1100">
                <a:solidFill>
                  <a:srgbClr val="073763"/>
                </a:solidFill>
              </a:rPr>
              <a:t>Webサイトで記事を読むことなどをきっかけに</a:t>
            </a:r>
            <a:endParaRPr sz="1100">
              <a:solidFill>
                <a:srgbClr val="073763"/>
              </a:solidFill>
            </a:endParaRPr>
          </a:p>
          <a:p>
            <a:pPr marL="0" lvl="0" indent="0" algn="l" rtl="0">
              <a:spcBef>
                <a:spcPts val="0"/>
              </a:spcBef>
              <a:spcAft>
                <a:spcPts val="0"/>
              </a:spcAft>
              <a:buNone/>
            </a:pPr>
            <a:r>
              <a:rPr lang="ja" sz="1100" b="1">
                <a:solidFill>
                  <a:srgbClr val="073763"/>
                </a:solidFill>
              </a:rPr>
              <a:t>❷サービスへの興味を高めてもらう</a:t>
            </a:r>
            <a:endParaRPr sz="1100" b="1">
              <a:solidFill>
                <a:srgbClr val="073763"/>
              </a:solidFill>
            </a:endParaRPr>
          </a:p>
          <a:p>
            <a:pPr marL="0" lvl="0" indent="0" algn="l" rtl="0">
              <a:spcBef>
                <a:spcPts val="0"/>
              </a:spcBef>
              <a:spcAft>
                <a:spcPts val="0"/>
              </a:spcAft>
              <a:buNone/>
            </a:pPr>
            <a:r>
              <a:rPr lang="ja" sz="1100" b="1">
                <a:solidFill>
                  <a:srgbClr val="073763"/>
                </a:solidFill>
                <a:highlight>
                  <a:srgbClr val="FFF2CC"/>
                </a:highlight>
              </a:rPr>
              <a:t>「購買意欲の向上」</a:t>
            </a:r>
            <a:r>
              <a:rPr lang="ja" sz="1100">
                <a:solidFill>
                  <a:srgbClr val="073763"/>
                </a:solidFill>
              </a:rPr>
              <a:t>の効果があります。</a:t>
            </a:r>
            <a:endParaRPr sz="1500">
              <a:solidFill>
                <a:srgbClr val="073763"/>
              </a:solidFill>
            </a:endParaRPr>
          </a:p>
        </p:txBody>
      </p:sp>
      <p:sp>
        <p:nvSpPr>
          <p:cNvPr id="1262" name="Google Shape;1262;p77"/>
          <p:cNvSpPr/>
          <p:nvPr/>
        </p:nvSpPr>
        <p:spPr>
          <a:xfrm>
            <a:off x="122575" y="3676000"/>
            <a:ext cx="3149100" cy="866400"/>
          </a:xfrm>
          <a:prstGeom prst="roundRect">
            <a:avLst>
              <a:gd name="adj" fmla="val 3265"/>
            </a:avLst>
          </a:prstGeom>
          <a:solidFill>
            <a:srgbClr val="EFEFEF"/>
          </a:solidFill>
          <a:ln>
            <a:noFill/>
          </a:ln>
        </p:spPr>
        <p:txBody>
          <a:bodyPr spcFirstLastPara="1" wrap="square" lIns="75075" tIns="75075" rIns="75075" bIns="75075" anchor="ctr" anchorCtr="0">
            <a:noAutofit/>
          </a:bodyPr>
          <a:lstStyle/>
          <a:p>
            <a:pPr marL="0" lvl="0" indent="0" algn="l" rtl="0">
              <a:spcBef>
                <a:spcPts val="0"/>
              </a:spcBef>
              <a:spcAft>
                <a:spcPts val="0"/>
              </a:spcAft>
              <a:buNone/>
            </a:pPr>
            <a:r>
              <a:rPr lang="ja" sz="1100">
                <a:solidFill>
                  <a:srgbClr val="073763"/>
                </a:solidFill>
              </a:rPr>
              <a:t>営業資料に掲載して商談の中で知ってもらうことなどをきっかけに、</a:t>
            </a:r>
            <a:endParaRPr sz="1100">
              <a:solidFill>
                <a:srgbClr val="073763"/>
              </a:solidFill>
            </a:endParaRPr>
          </a:p>
          <a:p>
            <a:pPr marL="0" lvl="0" indent="0" algn="l" rtl="0">
              <a:spcBef>
                <a:spcPts val="0"/>
              </a:spcBef>
              <a:spcAft>
                <a:spcPts val="0"/>
              </a:spcAft>
              <a:buNone/>
            </a:pPr>
            <a:r>
              <a:rPr lang="ja" sz="1100" b="1">
                <a:solidFill>
                  <a:srgbClr val="073763"/>
                </a:solidFill>
              </a:rPr>
              <a:t>❸サービスの導入の決め手となる</a:t>
            </a:r>
            <a:endParaRPr sz="1100" b="1">
              <a:solidFill>
                <a:srgbClr val="073763"/>
              </a:solidFill>
            </a:endParaRPr>
          </a:p>
          <a:p>
            <a:pPr marL="0" lvl="0" indent="0" algn="l" rtl="0">
              <a:spcBef>
                <a:spcPts val="0"/>
              </a:spcBef>
              <a:spcAft>
                <a:spcPts val="0"/>
              </a:spcAft>
              <a:buNone/>
            </a:pPr>
            <a:r>
              <a:rPr lang="ja" sz="1100" b="1">
                <a:solidFill>
                  <a:srgbClr val="073763"/>
                </a:solidFill>
                <a:highlight>
                  <a:srgbClr val="FFF2CC"/>
                </a:highlight>
              </a:rPr>
              <a:t>「意思決定の後押し」</a:t>
            </a:r>
            <a:r>
              <a:rPr lang="ja" sz="1100">
                <a:solidFill>
                  <a:srgbClr val="073763"/>
                </a:solidFill>
              </a:rPr>
              <a:t>をする効果があります。</a:t>
            </a:r>
            <a:endParaRPr sz="1500">
              <a:solidFill>
                <a:srgbClr val="073763"/>
              </a:solidFill>
            </a:endParaRPr>
          </a:p>
        </p:txBody>
      </p:sp>
      <p:cxnSp>
        <p:nvCxnSpPr>
          <p:cNvPr id="1263" name="Google Shape;1263;p77"/>
          <p:cNvCxnSpPr/>
          <p:nvPr/>
        </p:nvCxnSpPr>
        <p:spPr>
          <a:xfrm rot="10800000" flipH="1">
            <a:off x="30500" y="2675075"/>
            <a:ext cx="3070800" cy="15300"/>
          </a:xfrm>
          <a:prstGeom prst="straightConnector1">
            <a:avLst/>
          </a:prstGeom>
          <a:noFill/>
          <a:ln w="9525" cap="flat" cmpd="sng">
            <a:solidFill>
              <a:srgbClr val="999999"/>
            </a:solidFill>
            <a:prstDash val="solid"/>
            <a:round/>
            <a:headEnd type="none" w="med" len="med"/>
            <a:tailEnd type="none" w="med" len="med"/>
          </a:ln>
        </p:spPr>
      </p:cxnSp>
      <p:cxnSp>
        <p:nvCxnSpPr>
          <p:cNvPr id="1264" name="Google Shape;1264;p77"/>
          <p:cNvCxnSpPr/>
          <p:nvPr/>
        </p:nvCxnSpPr>
        <p:spPr>
          <a:xfrm>
            <a:off x="30500" y="3604775"/>
            <a:ext cx="3249300" cy="0"/>
          </a:xfrm>
          <a:prstGeom prst="straightConnector1">
            <a:avLst/>
          </a:prstGeom>
          <a:noFill/>
          <a:ln w="9525" cap="flat" cmpd="sng">
            <a:solidFill>
              <a:srgbClr val="999999"/>
            </a:solidFill>
            <a:prstDash val="solid"/>
            <a:round/>
            <a:headEnd type="none" w="med" len="med"/>
            <a:tailEnd type="none" w="med" len="med"/>
          </a:ln>
        </p:spPr>
      </p:cxnSp>
      <p:grpSp>
        <p:nvGrpSpPr>
          <p:cNvPr id="1265" name="Google Shape;1265;p77"/>
          <p:cNvGrpSpPr/>
          <p:nvPr/>
        </p:nvGrpSpPr>
        <p:grpSpPr>
          <a:xfrm>
            <a:off x="5100575" y="1587475"/>
            <a:ext cx="4036500" cy="3222325"/>
            <a:chOff x="4795775" y="1816075"/>
            <a:chExt cx="4036500" cy="3222325"/>
          </a:xfrm>
        </p:grpSpPr>
        <p:sp>
          <p:nvSpPr>
            <p:cNvPr id="1266" name="Google Shape;1266;p77"/>
            <p:cNvSpPr/>
            <p:nvPr/>
          </p:nvSpPr>
          <p:spPr>
            <a:xfrm>
              <a:off x="4800425" y="1818800"/>
              <a:ext cx="4020294" cy="3219600"/>
            </a:xfrm>
            <a:prstGeom prst="flowChartMerge">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7"/>
            <p:cNvSpPr/>
            <p:nvPr/>
          </p:nvSpPr>
          <p:spPr>
            <a:xfrm rot="10800000">
              <a:off x="4795775" y="1816075"/>
              <a:ext cx="4036500" cy="798300"/>
            </a:xfrm>
            <a:prstGeom prst="trapezoid">
              <a:avLst>
                <a:gd name="adj" fmla="val 6288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7"/>
            <p:cNvSpPr/>
            <p:nvPr/>
          </p:nvSpPr>
          <p:spPr>
            <a:xfrm rot="10800000">
              <a:off x="5297770" y="2612825"/>
              <a:ext cx="3027900" cy="793500"/>
            </a:xfrm>
            <a:prstGeom prst="trapezoid">
              <a:avLst>
                <a:gd name="adj" fmla="val 62602"/>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7"/>
            <p:cNvSpPr/>
            <p:nvPr/>
          </p:nvSpPr>
          <p:spPr>
            <a:xfrm rot="10800000">
              <a:off x="5796202" y="3409650"/>
              <a:ext cx="2031000" cy="793500"/>
            </a:xfrm>
            <a:prstGeom prst="trapezoid">
              <a:avLst>
                <a:gd name="adj" fmla="val 62455"/>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7"/>
            <p:cNvSpPr txBox="1"/>
            <p:nvPr/>
          </p:nvSpPr>
          <p:spPr>
            <a:xfrm>
              <a:off x="5430993" y="194392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t>商品・サービスを</a:t>
              </a:r>
              <a:endParaRPr sz="900"/>
            </a:p>
            <a:p>
              <a:pPr marL="0" lvl="0" indent="0" algn="ctr" rtl="0">
                <a:spcBef>
                  <a:spcPts val="0"/>
                </a:spcBef>
                <a:spcAft>
                  <a:spcPts val="0"/>
                </a:spcAft>
                <a:buNone/>
              </a:pPr>
              <a:r>
                <a:rPr lang="ja" sz="1300" b="1"/>
                <a:t>認知していない</a:t>
              </a:r>
              <a:endParaRPr sz="1300" b="1"/>
            </a:p>
          </p:txBody>
        </p:sp>
        <p:sp>
          <p:nvSpPr>
            <p:cNvPr id="1271" name="Google Shape;1271;p77"/>
            <p:cNvSpPr txBox="1"/>
            <p:nvPr/>
          </p:nvSpPr>
          <p:spPr>
            <a:xfrm>
              <a:off x="5430993" y="274017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t>商品・サービスを</a:t>
              </a:r>
              <a:endParaRPr sz="900"/>
            </a:p>
            <a:p>
              <a:pPr marL="0" lvl="0" indent="0" algn="ctr" rtl="0">
                <a:spcBef>
                  <a:spcPts val="0"/>
                </a:spcBef>
                <a:spcAft>
                  <a:spcPts val="0"/>
                </a:spcAft>
                <a:buNone/>
              </a:pPr>
              <a:r>
                <a:rPr lang="ja" sz="1300" b="1"/>
                <a:t>認知している</a:t>
              </a:r>
              <a:endParaRPr sz="1300" b="1"/>
            </a:p>
          </p:txBody>
        </p:sp>
        <p:sp>
          <p:nvSpPr>
            <p:cNvPr id="1272" name="Google Shape;1272;p77"/>
            <p:cNvSpPr txBox="1"/>
            <p:nvPr/>
          </p:nvSpPr>
          <p:spPr>
            <a:xfrm>
              <a:off x="5430993" y="353642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solidFill>
                    <a:srgbClr val="FFFFFF"/>
                  </a:solidFill>
                  <a:highlight>
                    <a:srgbClr val="1155CC"/>
                  </a:highlight>
                </a:rPr>
                <a:t>商品・サービスを</a:t>
              </a:r>
              <a:endParaRPr sz="900">
                <a:solidFill>
                  <a:srgbClr val="FFFFFF"/>
                </a:solidFill>
                <a:highlight>
                  <a:srgbClr val="1155CC"/>
                </a:highlight>
              </a:endParaRPr>
            </a:p>
            <a:p>
              <a:pPr marL="0" lvl="0" indent="0" algn="ctr" rtl="0">
                <a:spcBef>
                  <a:spcPts val="0"/>
                </a:spcBef>
                <a:spcAft>
                  <a:spcPts val="0"/>
                </a:spcAft>
                <a:buNone/>
              </a:pPr>
              <a:r>
                <a:rPr lang="ja" sz="1300" b="1">
                  <a:solidFill>
                    <a:srgbClr val="FFFFFF"/>
                  </a:solidFill>
                  <a:highlight>
                    <a:srgbClr val="1155CC"/>
                  </a:highlight>
                </a:rPr>
                <a:t> 買いたいと思っている </a:t>
              </a:r>
              <a:endParaRPr sz="1300" b="1">
                <a:solidFill>
                  <a:srgbClr val="FFFFFF"/>
                </a:solidFill>
                <a:highlight>
                  <a:srgbClr val="1155CC"/>
                </a:highlight>
              </a:endParaRPr>
            </a:p>
          </p:txBody>
        </p:sp>
        <p:sp>
          <p:nvSpPr>
            <p:cNvPr id="1273" name="Google Shape;1273;p77"/>
            <p:cNvSpPr txBox="1"/>
            <p:nvPr/>
          </p:nvSpPr>
          <p:spPr>
            <a:xfrm>
              <a:off x="5430993" y="4333825"/>
              <a:ext cx="281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solidFill>
                    <a:srgbClr val="FFFFFF"/>
                  </a:solidFill>
                  <a:highlight>
                    <a:srgbClr val="073763"/>
                  </a:highlight>
                </a:rPr>
                <a:t> 商品・サービスを</a:t>
              </a:r>
              <a:endParaRPr sz="900">
                <a:solidFill>
                  <a:srgbClr val="FFFFFF"/>
                </a:solidFill>
                <a:highlight>
                  <a:srgbClr val="073763"/>
                </a:highlight>
              </a:endParaRPr>
            </a:p>
            <a:p>
              <a:pPr marL="0" lvl="0" indent="0" algn="ctr" rtl="0">
                <a:spcBef>
                  <a:spcPts val="0"/>
                </a:spcBef>
                <a:spcAft>
                  <a:spcPts val="0"/>
                </a:spcAft>
                <a:buNone/>
              </a:pPr>
              <a:r>
                <a:rPr lang="ja" sz="1300" b="1">
                  <a:solidFill>
                    <a:srgbClr val="FFFFFF"/>
                  </a:solidFill>
                  <a:highlight>
                    <a:srgbClr val="073763"/>
                  </a:highlight>
                </a:rPr>
                <a:t> 買うことに決めた</a:t>
              </a:r>
              <a:endParaRPr sz="1300" b="1">
                <a:solidFill>
                  <a:srgbClr val="FFFFFF"/>
                </a:solidFill>
                <a:highlight>
                  <a:srgbClr val="073763"/>
                </a:highligh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Webマーケティングにおける流入〜受注までのフロー例</a:t>
            </a:r>
            <a:endParaRPr/>
          </a:p>
        </p:txBody>
      </p:sp>
      <p:pic>
        <p:nvPicPr>
          <p:cNvPr id="151" name="Google Shape;151;p24"/>
          <p:cNvPicPr preferRelativeResize="0"/>
          <p:nvPr/>
        </p:nvPicPr>
        <p:blipFill>
          <a:blip r:embed="rId3">
            <a:alphaModFix/>
          </a:blip>
          <a:stretch>
            <a:fillRect/>
          </a:stretch>
        </p:blipFill>
        <p:spPr>
          <a:xfrm>
            <a:off x="527025" y="1753346"/>
            <a:ext cx="499968" cy="479580"/>
          </a:xfrm>
          <a:prstGeom prst="rect">
            <a:avLst/>
          </a:prstGeom>
          <a:noFill/>
          <a:ln>
            <a:noFill/>
          </a:ln>
        </p:spPr>
      </p:pic>
      <p:pic>
        <p:nvPicPr>
          <p:cNvPr id="152" name="Google Shape;152;p24"/>
          <p:cNvPicPr preferRelativeResize="0"/>
          <p:nvPr/>
        </p:nvPicPr>
        <p:blipFill>
          <a:blip r:embed="rId4">
            <a:alphaModFix/>
          </a:blip>
          <a:stretch>
            <a:fillRect/>
          </a:stretch>
        </p:blipFill>
        <p:spPr>
          <a:xfrm>
            <a:off x="2635191" y="1785746"/>
            <a:ext cx="499968" cy="479580"/>
          </a:xfrm>
          <a:prstGeom prst="rect">
            <a:avLst/>
          </a:prstGeom>
          <a:noFill/>
          <a:ln>
            <a:noFill/>
          </a:ln>
        </p:spPr>
      </p:pic>
      <p:pic>
        <p:nvPicPr>
          <p:cNvPr id="153" name="Google Shape;153;p24"/>
          <p:cNvPicPr preferRelativeResize="0"/>
          <p:nvPr/>
        </p:nvPicPr>
        <p:blipFill>
          <a:blip r:embed="rId5">
            <a:alphaModFix/>
          </a:blip>
          <a:stretch>
            <a:fillRect/>
          </a:stretch>
        </p:blipFill>
        <p:spPr>
          <a:xfrm>
            <a:off x="2038254" y="1785746"/>
            <a:ext cx="499968" cy="479580"/>
          </a:xfrm>
          <a:prstGeom prst="rect">
            <a:avLst/>
          </a:prstGeom>
          <a:noFill/>
          <a:ln>
            <a:noFill/>
          </a:ln>
        </p:spPr>
      </p:pic>
      <p:pic>
        <p:nvPicPr>
          <p:cNvPr id="154" name="Google Shape;154;p24"/>
          <p:cNvPicPr preferRelativeResize="0"/>
          <p:nvPr/>
        </p:nvPicPr>
        <p:blipFill>
          <a:blip r:embed="rId6">
            <a:alphaModFix/>
          </a:blip>
          <a:stretch>
            <a:fillRect/>
          </a:stretch>
        </p:blipFill>
        <p:spPr>
          <a:xfrm>
            <a:off x="6112716" y="1785741"/>
            <a:ext cx="499968" cy="479580"/>
          </a:xfrm>
          <a:prstGeom prst="rect">
            <a:avLst/>
          </a:prstGeom>
          <a:noFill/>
          <a:ln>
            <a:noFill/>
          </a:ln>
        </p:spPr>
      </p:pic>
      <p:pic>
        <p:nvPicPr>
          <p:cNvPr id="155" name="Google Shape;155;p24"/>
          <p:cNvPicPr preferRelativeResize="0"/>
          <p:nvPr/>
        </p:nvPicPr>
        <p:blipFill>
          <a:blip r:embed="rId7">
            <a:alphaModFix/>
          </a:blip>
          <a:stretch>
            <a:fillRect/>
          </a:stretch>
        </p:blipFill>
        <p:spPr>
          <a:xfrm>
            <a:off x="4265991" y="1785741"/>
            <a:ext cx="499968" cy="479580"/>
          </a:xfrm>
          <a:prstGeom prst="rect">
            <a:avLst/>
          </a:prstGeom>
          <a:noFill/>
          <a:ln>
            <a:noFill/>
          </a:ln>
        </p:spPr>
      </p:pic>
      <p:sp>
        <p:nvSpPr>
          <p:cNvPr id="156" name="Google Shape;156;p24"/>
          <p:cNvSpPr/>
          <p:nvPr/>
        </p:nvSpPr>
        <p:spPr>
          <a:xfrm>
            <a:off x="548975"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・オンライン広告</a:t>
            </a:r>
            <a:endParaRPr sz="900">
              <a:solidFill>
                <a:srgbClr val="434343"/>
              </a:solidFill>
            </a:endParaRPr>
          </a:p>
        </p:txBody>
      </p:sp>
      <p:sp>
        <p:nvSpPr>
          <p:cNvPr id="157" name="Google Shape;157;p24"/>
          <p:cNvSpPr/>
          <p:nvPr/>
        </p:nvSpPr>
        <p:spPr>
          <a:xfrm>
            <a:off x="548974" y="3223979"/>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・コンテンツマーケティング</a:t>
            </a:r>
            <a:endParaRPr sz="900" b="1">
              <a:solidFill>
                <a:srgbClr val="434343"/>
              </a:solidFill>
              <a:latin typeface="HiraKakuPro-W3"/>
              <a:ea typeface="HiraKakuPro-W3"/>
              <a:cs typeface="HiraKakuPro-W3"/>
              <a:sym typeface="HiraKakuPro-W3"/>
            </a:endParaRPr>
          </a:p>
        </p:txBody>
      </p:sp>
      <p:pic>
        <p:nvPicPr>
          <p:cNvPr id="158" name="Google Shape;158;p24"/>
          <p:cNvPicPr preferRelativeResize="0"/>
          <p:nvPr/>
        </p:nvPicPr>
        <p:blipFill>
          <a:blip r:embed="rId8">
            <a:alphaModFix/>
          </a:blip>
          <a:stretch>
            <a:fillRect/>
          </a:stretch>
        </p:blipFill>
        <p:spPr>
          <a:xfrm>
            <a:off x="8040958" y="1757459"/>
            <a:ext cx="499968" cy="479580"/>
          </a:xfrm>
          <a:prstGeom prst="rect">
            <a:avLst/>
          </a:prstGeom>
          <a:noFill/>
          <a:ln>
            <a:noFill/>
          </a:ln>
        </p:spPr>
      </p:pic>
      <p:pic>
        <p:nvPicPr>
          <p:cNvPr id="159" name="Google Shape;159;p24"/>
          <p:cNvPicPr preferRelativeResize="0"/>
          <p:nvPr/>
        </p:nvPicPr>
        <p:blipFill>
          <a:blip r:embed="rId9">
            <a:alphaModFix/>
          </a:blip>
          <a:stretch>
            <a:fillRect/>
          </a:stretch>
        </p:blipFill>
        <p:spPr>
          <a:xfrm flipH="1">
            <a:off x="7579042" y="1754332"/>
            <a:ext cx="489600" cy="485834"/>
          </a:xfrm>
          <a:prstGeom prst="rect">
            <a:avLst/>
          </a:prstGeom>
          <a:noFill/>
          <a:ln>
            <a:noFill/>
          </a:ln>
        </p:spPr>
      </p:pic>
      <p:sp>
        <p:nvSpPr>
          <p:cNvPr id="160" name="Google Shape;160;p24"/>
          <p:cNvSpPr/>
          <p:nvPr/>
        </p:nvSpPr>
        <p:spPr>
          <a:xfrm>
            <a:off x="548975" y="956444"/>
            <a:ext cx="1957500" cy="201600"/>
          </a:xfrm>
          <a:prstGeom prst="roundRect">
            <a:avLst>
              <a:gd name="adj" fmla="val 50000"/>
            </a:avLst>
          </a:prstGeom>
          <a:no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集客</a:t>
            </a:r>
            <a:endParaRPr sz="1000" b="1"/>
          </a:p>
        </p:txBody>
      </p:sp>
      <p:sp>
        <p:nvSpPr>
          <p:cNvPr id="161" name="Google Shape;161;p24"/>
          <p:cNvSpPr/>
          <p:nvPr/>
        </p:nvSpPr>
        <p:spPr>
          <a:xfrm>
            <a:off x="2530175" y="956444"/>
            <a:ext cx="1957500" cy="201600"/>
          </a:xfrm>
          <a:prstGeom prst="roundRect">
            <a:avLst>
              <a:gd name="adj" fmla="val 50000"/>
            </a:avLst>
          </a:prstGeom>
          <a:no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リード獲得</a:t>
            </a:r>
            <a:endParaRPr sz="1000" b="1"/>
          </a:p>
        </p:txBody>
      </p:sp>
      <p:sp>
        <p:nvSpPr>
          <p:cNvPr id="162" name="Google Shape;162;p24"/>
          <p:cNvSpPr/>
          <p:nvPr/>
        </p:nvSpPr>
        <p:spPr>
          <a:xfrm>
            <a:off x="4511375" y="956444"/>
            <a:ext cx="1957500" cy="201600"/>
          </a:xfrm>
          <a:prstGeom prst="roundRect">
            <a:avLst>
              <a:gd name="adj" fmla="val 50000"/>
            </a:avLst>
          </a:prstGeom>
          <a:no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リード育成</a:t>
            </a:r>
            <a:endParaRPr sz="1000" b="1"/>
          </a:p>
        </p:txBody>
      </p:sp>
      <p:sp>
        <p:nvSpPr>
          <p:cNvPr id="163" name="Google Shape;163;p24"/>
          <p:cNvSpPr/>
          <p:nvPr/>
        </p:nvSpPr>
        <p:spPr>
          <a:xfrm>
            <a:off x="6492575" y="956444"/>
            <a:ext cx="1957500" cy="201600"/>
          </a:xfrm>
          <a:prstGeom prst="roundRect">
            <a:avLst>
              <a:gd name="adj" fmla="val 50000"/>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クロージング</a:t>
            </a:r>
            <a:endParaRPr sz="1000" b="1"/>
          </a:p>
        </p:txBody>
      </p:sp>
      <p:sp>
        <p:nvSpPr>
          <p:cNvPr id="164" name="Google Shape;164;p24"/>
          <p:cNvSpPr/>
          <p:nvPr/>
        </p:nvSpPr>
        <p:spPr>
          <a:xfrm>
            <a:off x="548974" y="345689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・オフライン活動</a:t>
            </a:r>
            <a:endParaRPr sz="900" b="1">
              <a:solidFill>
                <a:srgbClr val="434343"/>
              </a:solidFill>
              <a:latin typeface="HiraKakuPro-W3"/>
              <a:ea typeface="HiraKakuPro-W3"/>
              <a:cs typeface="HiraKakuPro-W3"/>
              <a:sym typeface="HiraKakuPro-W3"/>
            </a:endParaRPr>
          </a:p>
        </p:txBody>
      </p:sp>
      <p:sp>
        <p:nvSpPr>
          <p:cNvPr id="165" name="Google Shape;165;p24"/>
          <p:cNvSpPr/>
          <p:nvPr/>
        </p:nvSpPr>
        <p:spPr>
          <a:xfrm>
            <a:off x="548975" y="2392569"/>
            <a:ext cx="1957500" cy="572700"/>
          </a:xfrm>
          <a:prstGeom prst="roundRect">
            <a:avLst>
              <a:gd name="adj" fmla="val 7931"/>
            </a:avLst>
          </a:prstGeom>
          <a:solidFill>
            <a:srgbClr val="C9DAF8"/>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t>顧客とのタッチポイントを</a:t>
            </a:r>
            <a:endParaRPr sz="1000" b="1"/>
          </a:p>
          <a:p>
            <a:pPr marL="0" lvl="0" indent="0" algn="ctr" rtl="0">
              <a:spcBef>
                <a:spcPts val="0"/>
              </a:spcBef>
              <a:spcAft>
                <a:spcPts val="0"/>
              </a:spcAft>
              <a:buNone/>
            </a:pPr>
            <a:r>
              <a:rPr lang="ja" sz="1000" b="1"/>
              <a:t>増やすこと</a:t>
            </a:r>
            <a:endParaRPr sz="1000" b="1"/>
          </a:p>
        </p:txBody>
      </p:sp>
      <p:sp>
        <p:nvSpPr>
          <p:cNvPr id="166" name="Google Shape;166;p24"/>
          <p:cNvSpPr/>
          <p:nvPr/>
        </p:nvSpPr>
        <p:spPr>
          <a:xfrm>
            <a:off x="2530176" y="298605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・ホワイトペーパー作成</a:t>
            </a:r>
            <a:endParaRPr sz="900">
              <a:solidFill>
                <a:srgbClr val="434343"/>
              </a:solidFill>
            </a:endParaRPr>
          </a:p>
        </p:txBody>
      </p:sp>
      <p:sp>
        <p:nvSpPr>
          <p:cNvPr id="167" name="Google Shape;167;p24"/>
          <p:cNvSpPr/>
          <p:nvPr/>
        </p:nvSpPr>
        <p:spPr>
          <a:xfrm>
            <a:off x="2530175" y="321912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・導入事例作成</a:t>
            </a:r>
            <a:endParaRPr sz="900" b="1">
              <a:solidFill>
                <a:srgbClr val="434343"/>
              </a:solidFill>
              <a:latin typeface="HiraKakuPro-W3"/>
              <a:ea typeface="HiraKakuPro-W3"/>
              <a:cs typeface="HiraKakuPro-W3"/>
              <a:sym typeface="HiraKakuPro-W3"/>
            </a:endParaRPr>
          </a:p>
        </p:txBody>
      </p:sp>
      <p:sp>
        <p:nvSpPr>
          <p:cNvPr id="168" name="Google Shape;168;p24"/>
          <p:cNvSpPr/>
          <p:nvPr/>
        </p:nvSpPr>
        <p:spPr>
          <a:xfrm>
            <a:off x="2530176" y="2392569"/>
            <a:ext cx="1957500" cy="572700"/>
          </a:xfrm>
          <a:prstGeom prst="roundRect">
            <a:avLst>
              <a:gd name="adj" fmla="val 7931"/>
            </a:avLst>
          </a:prstGeom>
          <a:solidFill>
            <a:srgbClr val="6D9EEB"/>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t>顧客の興味関心に合わせた</a:t>
            </a:r>
            <a:endParaRPr sz="1000" b="1"/>
          </a:p>
          <a:p>
            <a:pPr marL="0" lvl="0" indent="0" algn="ctr" rtl="0">
              <a:spcBef>
                <a:spcPts val="0"/>
              </a:spcBef>
              <a:spcAft>
                <a:spcPts val="0"/>
              </a:spcAft>
              <a:buNone/>
            </a:pPr>
            <a:r>
              <a:rPr lang="ja" sz="1000" b="1"/>
              <a:t>情報提供</a:t>
            </a:r>
            <a:endParaRPr sz="1000" b="1"/>
          </a:p>
        </p:txBody>
      </p:sp>
      <p:sp>
        <p:nvSpPr>
          <p:cNvPr id="169" name="Google Shape;169;p24"/>
          <p:cNvSpPr/>
          <p:nvPr/>
        </p:nvSpPr>
        <p:spPr>
          <a:xfrm>
            <a:off x="4511376" y="298119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・インサイドセールス</a:t>
            </a:r>
            <a:endParaRPr sz="900">
              <a:solidFill>
                <a:srgbClr val="434343"/>
              </a:solidFill>
            </a:endParaRPr>
          </a:p>
        </p:txBody>
      </p:sp>
      <p:sp>
        <p:nvSpPr>
          <p:cNvPr id="170" name="Google Shape;170;p24"/>
          <p:cNvSpPr/>
          <p:nvPr/>
        </p:nvSpPr>
        <p:spPr>
          <a:xfrm>
            <a:off x="4511375" y="3199668"/>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・メールマガジン</a:t>
            </a:r>
            <a:endParaRPr sz="900" b="1">
              <a:solidFill>
                <a:srgbClr val="434343"/>
              </a:solidFill>
              <a:latin typeface="HiraKakuPro-W3"/>
              <a:ea typeface="HiraKakuPro-W3"/>
              <a:cs typeface="HiraKakuPro-W3"/>
              <a:sym typeface="HiraKakuPro-W3"/>
            </a:endParaRPr>
          </a:p>
        </p:txBody>
      </p:sp>
      <p:sp>
        <p:nvSpPr>
          <p:cNvPr id="171" name="Google Shape;171;p24"/>
          <p:cNvSpPr/>
          <p:nvPr/>
        </p:nvSpPr>
        <p:spPr>
          <a:xfrm>
            <a:off x="4511376" y="2392569"/>
            <a:ext cx="1957500" cy="572700"/>
          </a:xfrm>
          <a:prstGeom prst="roundRect">
            <a:avLst>
              <a:gd name="adj" fmla="val 7931"/>
            </a:avLst>
          </a:prstGeom>
          <a:solidFill>
            <a:srgbClr val="1155CC"/>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商品への興味関心度を</a:t>
            </a:r>
            <a:endParaRPr sz="1000" b="1">
              <a:solidFill>
                <a:srgbClr val="FFFFFF"/>
              </a:solidFill>
            </a:endParaRPr>
          </a:p>
          <a:p>
            <a:pPr marL="0" lvl="0" indent="0" algn="ctr" rtl="0">
              <a:spcBef>
                <a:spcPts val="0"/>
              </a:spcBef>
              <a:spcAft>
                <a:spcPts val="0"/>
              </a:spcAft>
              <a:buNone/>
            </a:pPr>
            <a:r>
              <a:rPr lang="ja" sz="1000" b="1">
                <a:solidFill>
                  <a:srgbClr val="FFFFFF"/>
                </a:solidFill>
              </a:rPr>
              <a:t>上げる</a:t>
            </a:r>
            <a:endParaRPr sz="1000" b="1">
              <a:solidFill>
                <a:srgbClr val="FFFFFF"/>
              </a:solidFill>
            </a:endParaRPr>
          </a:p>
        </p:txBody>
      </p:sp>
      <p:sp>
        <p:nvSpPr>
          <p:cNvPr id="172" name="Google Shape;172;p24"/>
          <p:cNvSpPr/>
          <p:nvPr/>
        </p:nvSpPr>
        <p:spPr>
          <a:xfrm>
            <a:off x="6492576" y="2992536"/>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・フィールドセールス</a:t>
            </a:r>
            <a:endParaRPr sz="900">
              <a:solidFill>
                <a:srgbClr val="434343"/>
              </a:solidFill>
            </a:endParaRPr>
          </a:p>
        </p:txBody>
      </p:sp>
      <p:sp>
        <p:nvSpPr>
          <p:cNvPr id="173" name="Google Shape;173;p24"/>
          <p:cNvSpPr/>
          <p:nvPr/>
        </p:nvSpPr>
        <p:spPr>
          <a:xfrm>
            <a:off x="6492576" y="2392569"/>
            <a:ext cx="1957500" cy="572700"/>
          </a:xfrm>
          <a:prstGeom prst="roundRect">
            <a:avLst>
              <a:gd name="adj" fmla="val 7931"/>
            </a:avLst>
          </a:prstGeom>
          <a:solidFill>
            <a:srgbClr val="073763"/>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ja" sz="1000" b="1">
                <a:solidFill>
                  <a:srgbClr val="FFFFFF"/>
                </a:solidFill>
              </a:rPr>
              <a:t>対面で顧客の問題解決を</a:t>
            </a:r>
            <a:endParaRPr sz="1000" b="1">
              <a:solidFill>
                <a:srgbClr val="FFFFFF"/>
              </a:solidFill>
            </a:endParaRPr>
          </a:p>
          <a:p>
            <a:pPr marL="0" lvl="0" indent="0" algn="ctr" rtl="0">
              <a:spcBef>
                <a:spcPts val="0"/>
              </a:spcBef>
              <a:spcAft>
                <a:spcPts val="0"/>
              </a:spcAft>
              <a:buNone/>
            </a:pPr>
            <a:r>
              <a:rPr lang="ja" sz="1000" b="1">
                <a:solidFill>
                  <a:srgbClr val="FFFFFF"/>
                </a:solidFill>
              </a:rPr>
              <a:t>ご提案</a:t>
            </a:r>
            <a:endParaRPr sz="1000" b="1">
              <a:solidFill>
                <a:srgbClr val="FFFFFF"/>
              </a:solidFill>
            </a:endParaRPr>
          </a:p>
        </p:txBody>
      </p:sp>
      <p:sp>
        <p:nvSpPr>
          <p:cNvPr id="174" name="Google Shape;174;p24"/>
          <p:cNvSpPr/>
          <p:nvPr/>
        </p:nvSpPr>
        <p:spPr>
          <a:xfrm>
            <a:off x="1037248" y="1881394"/>
            <a:ext cx="870900" cy="268800"/>
          </a:xfrm>
          <a:prstGeom prst="stripedRightArrow">
            <a:avLst>
              <a:gd name="adj1" fmla="val 50000"/>
              <a:gd name="adj2"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3232850" y="1881400"/>
            <a:ext cx="933300" cy="268800"/>
          </a:xfrm>
          <a:prstGeom prst="stripedRightArrow">
            <a:avLst>
              <a:gd name="adj1" fmla="val 50000"/>
              <a:gd name="adj2" fmla="val 50000"/>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4966239" y="1881400"/>
            <a:ext cx="1014900" cy="268800"/>
          </a:xfrm>
          <a:prstGeom prst="stripedRightArrow">
            <a:avLst>
              <a:gd name="adj1" fmla="val 50000"/>
              <a:gd name="adj2" fmla="val 50000"/>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6794900" y="1881394"/>
            <a:ext cx="763200" cy="268800"/>
          </a:xfrm>
          <a:prstGeom prst="stripedRightArrow">
            <a:avLst>
              <a:gd name="adj1" fmla="val 50000"/>
              <a:gd name="adj2" fmla="val 50000"/>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332250" y="1332544"/>
            <a:ext cx="896700" cy="3039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00000"/>
                </a:solidFill>
              </a:rPr>
              <a:t>ユーザー</a:t>
            </a:r>
            <a:endParaRPr b="1"/>
          </a:p>
        </p:txBody>
      </p:sp>
      <p:sp>
        <p:nvSpPr>
          <p:cNvPr id="179" name="Google Shape;179;p24"/>
          <p:cNvSpPr/>
          <p:nvPr/>
        </p:nvSpPr>
        <p:spPr>
          <a:xfrm>
            <a:off x="1896953" y="1332544"/>
            <a:ext cx="1300500" cy="303900"/>
          </a:xfrm>
          <a:prstGeom prst="roundRect">
            <a:avLst>
              <a:gd name="adj" fmla="val 50000"/>
            </a:avLst>
          </a:prstGeom>
          <a:solidFill>
            <a:srgbClr val="C9DAF8"/>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サイト訪問</a:t>
            </a:r>
            <a:endParaRPr sz="1000" b="1"/>
          </a:p>
        </p:txBody>
      </p:sp>
      <p:sp>
        <p:nvSpPr>
          <p:cNvPr id="180" name="Google Shape;180;p24"/>
          <p:cNvSpPr/>
          <p:nvPr/>
        </p:nvSpPr>
        <p:spPr>
          <a:xfrm>
            <a:off x="3793050" y="1332544"/>
            <a:ext cx="1400400" cy="303900"/>
          </a:xfrm>
          <a:prstGeom prst="roundRect">
            <a:avLst>
              <a:gd name="adj" fmla="val 50000"/>
            </a:avLst>
          </a:prstGeom>
          <a:solidFill>
            <a:srgbClr val="6D9EEB"/>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資料ダウンロード</a:t>
            </a:r>
            <a:endParaRPr sz="1000" b="1"/>
          </a:p>
        </p:txBody>
      </p:sp>
      <p:sp>
        <p:nvSpPr>
          <p:cNvPr id="181" name="Google Shape;181;p24"/>
          <p:cNvSpPr/>
          <p:nvPr/>
        </p:nvSpPr>
        <p:spPr>
          <a:xfrm>
            <a:off x="5803050" y="1332544"/>
            <a:ext cx="1105200" cy="303900"/>
          </a:xfrm>
          <a:prstGeom prst="roundRect">
            <a:avLst>
              <a:gd name="adj" fmla="val 50000"/>
            </a:avLst>
          </a:prstGeom>
          <a:solidFill>
            <a:srgbClr val="1155CC"/>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a:t>
            </a:r>
            <a:endParaRPr sz="1000" b="1">
              <a:solidFill>
                <a:srgbClr val="FFFFFF"/>
              </a:solidFill>
            </a:endParaRPr>
          </a:p>
        </p:txBody>
      </p:sp>
      <p:sp>
        <p:nvSpPr>
          <p:cNvPr id="182" name="Google Shape;182;p24"/>
          <p:cNvSpPr/>
          <p:nvPr/>
        </p:nvSpPr>
        <p:spPr>
          <a:xfrm>
            <a:off x="7624050" y="1332544"/>
            <a:ext cx="808200" cy="303900"/>
          </a:xfrm>
          <a:prstGeom prst="roundRect">
            <a:avLst>
              <a:gd name="adj" fmla="val 50000"/>
            </a:avLst>
          </a:prstGeom>
          <a:solidFill>
            <a:srgbClr val="1C4587"/>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商談</a:t>
            </a:r>
            <a:endParaRPr sz="1000" b="1">
              <a:solidFill>
                <a:srgbClr val="FFFFFF"/>
              </a:solidFill>
            </a:endParaRPr>
          </a:p>
        </p:txBody>
      </p:sp>
      <p:sp>
        <p:nvSpPr>
          <p:cNvPr id="183" name="Google Shape;183;p24"/>
          <p:cNvSpPr/>
          <p:nvPr/>
        </p:nvSpPr>
        <p:spPr>
          <a:xfrm>
            <a:off x="1170450" y="2347769"/>
            <a:ext cx="763200" cy="163200"/>
          </a:xfrm>
          <a:prstGeom prst="roundRect">
            <a:avLst>
              <a:gd name="adj" fmla="val 50000"/>
            </a:avLst>
          </a:prstGeom>
          <a:solidFill>
            <a:srgbClr val="FFFFFF"/>
          </a:solidFill>
          <a:ln w="19050"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184" name="Google Shape;184;p24"/>
          <p:cNvSpPr/>
          <p:nvPr/>
        </p:nvSpPr>
        <p:spPr>
          <a:xfrm>
            <a:off x="3151650" y="2347769"/>
            <a:ext cx="763200" cy="163200"/>
          </a:xfrm>
          <a:prstGeom prst="roundRect">
            <a:avLst>
              <a:gd name="adj" fmla="val 50000"/>
            </a:avLst>
          </a:prstGeom>
          <a:solidFill>
            <a:srgbClr val="FFFFFF"/>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185" name="Google Shape;185;p24"/>
          <p:cNvSpPr/>
          <p:nvPr/>
        </p:nvSpPr>
        <p:spPr>
          <a:xfrm>
            <a:off x="5132850" y="2347769"/>
            <a:ext cx="763200" cy="163200"/>
          </a:xfrm>
          <a:prstGeom prst="roundRect">
            <a:avLst>
              <a:gd name="adj" fmla="val 50000"/>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186" name="Google Shape;186;p24"/>
          <p:cNvSpPr/>
          <p:nvPr/>
        </p:nvSpPr>
        <p:spPr>
          <a:xfrm>
            <a:off x="7114050" y="2347769"/>
            <a:ext cx="763200" cy="163200"/>
          </a:xfrm>
          <a:prstGeom prst="roundRect">
            <a:avLst>
              <a:gd name="adj" fmla="val 50000"/>
            </a:avLst>
          </a:pr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900" b="1">
                <a:solidFill>
                  <a:srgbClr val="666666"/>
                </a:solidFill>
              </a:rPr>
              <a:t>Point</a:t>
            </a:r>
            <a:endParaRPr sz="900" b="1">
              <a:solidFill>
                <a:srgbClr val="666666"/>
              </a:solidFill>
            </a:endParaRPr>
          </a:p>
        </p:txBody>
      </p:sp>
      <p:sp>
        <p:nvSpPr>
          <p:cNvPr id="187" name="Google Shape;187;p24"/>
          <p:cNvSpPr/>
          <p:nvPr/>
        </p:nvSpPr>
        <p:spPr>
          <a:xfrm>
            <a:off x="2535041" y="3457054"/>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・サイト内改善</a:t>
            </a:r>
            <a:endParaRPr sz="900" b="1">
              <a:solidFill>
                <a:srgbClr val="434343"/>
              </a:solidFill>
              <a:latin typeface="HiraKakuPro-W3"/>
              <a:ea typeface="HiraKakuPro-W3"/>
              <a:cs typeface="HiraKakuPro-W3"/>
              <a:sym typeface="HiraKakuPro-W3"/>
            </a:endParaRPr>
          </a:p>
        </p:txBody>
      </p:sp>
      <p:sp>
        <p:nvSpPr>
          <p:cNvPr id="188" name="Google Shape;188;p24"/>
          <p:cNvSpPr/>
          <p:nvPr/>
        </p:nvSpPr>
        <p:spPr>
          <a:xfrm>
            <a:off x="4512775" y="342464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・ステップメール</a:t>
            </a:r>
            <a:endParaRPr sz="900" b="1">
              <a:solidFill>
                <a:srgbClr val="434343"/>
              </a:solidFill>
              <a:latin typeface="HiraKakuPro-W3"/>
              <a:ea typeface="HiraKakuPro-W3"/>
              <a:cs typeface="HiraKakuPro-W3"/>
              <a:sym typeface="HiraKakuPro-W3"/>
            </a:endParaRPr>
          </a:p>
        </p:txBody>
      </p:sp>
      <p:sp>
        <p:nvSpPr>
          <p:cNvPr id="189" name="Google Shape;189;p24"/>
          <p:cNvSpPr/>
          <p:nvPr/>
        </p:nvSpPr>
        <p:spPr>
          <a:xfrm>
            <a:off x="6486233" y="3208590"/>
            <a:ext cx="1957500" cy="2016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900" b="1">
                <a:solidFill>
                  <a:srgbClr val="434343"/>
                </a:solidFill>
                <a:latin typeface="HiraKakuPro-W3"/>
                <a:ea typeface="HiraKakuPro-W3"/>
                <a:cs typeface="HiraKakuPro-W3"/>
                <a:sym typeface="HiraKakuPro-W3"/>
              </a:rPr>
              <a:t>・マーケ-セールス連携</a:t>
            </a:r>
            <a:endParaRPr sz="900" b="1">
              <a:solidFill>
                <a:srgbClr val="434343"/>
              </a:solidFill>
              <a:latin typeface="HiraKakuPro-W3"/>
              <a:ea typeface="HiraKakuPro-W3"/>
              <a:cs typeface="HiraKakuPro-W3"/>
              <a:sym typeface="HiraKakuPro-W3"/>
            </a:endParaRPr>
          </a:p>
        </p:txBody>
      </p:sp>
      <p:sp>
        <p:nvSpPr>
          <p:cNvPr id="190" name="Google Shape;190;p24"/>
          <p:cNvSpPr/>
          <p:nvPr/>
        </p:nvSpPr>
        <p:spPr>
          <a:xfrm>
            <a:off x="548975" y="3781725"/>
            <a:ext cx="1957500" cy="1091400"/>
          </a:xfrm>
          <a:prstGeom prst="roundRect">
            <a:avLst>
              <a:gd name="adj" fmla="val 2003"/>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訪問数 例</a:t>
            </a:r>
            <a:endParaRPr sz="1000" b="1"/>
          </a:p>
          <a:p>
            <a:pPr marL="0" lvl="0" indent="0" algn="ctr" rtl="0">
              <a:spcBef>
                <a:spcPts val="0"/>
              </a:spcBef>
              <a:spcAft>
                <a:spcPts val="0"/>
              </a:spcAft>
              <a:buNone/>
            </a:pPr>
            <a:endParaRPr sz="1000" b="1"/>
          </a:p>
          <a:p>
            <a:pPr marL="0" lvl="0" indent="0" algn="ctr" rtl="0">
              <a:spcBef>
                <a:spcPts val="0"/>
              </a:spcBef>
              <a:spcAft>
                <a:spcPts val="0"/>
              </a:spcAft>
              <a:buNone/>
            </a:pPr>
            <a:r>
              <a:rPr lang="ja" sz="2400" b="1"/>
              <a:t>10,000</a:t>
            </a:r>
            <a:r>
              <a:rPr lang="ja" sz="1000" b="1"/>
              <a:t> セッション</a:t>
            </a:r>
            <a:endParaRPr sz="1000" b="1"/>
          </a:p>
        </p:txBody>
      </p:sp>
      <p:sp>
        <p:nvSpPr>
          <p:cNvPr id="191" name="Google Shape;191;p24"/>
          <p:cNvSpPr/>
          <p:nvPr/>
        </p:nvSpPr>
        <p:spPr>
          <a:xfrm>
            <a:off x="2530175" y="4069719"/>
            <a:ext cx="1957500" cy="803700"/>
          </a:xfrm>
          <a:prstGeom prst="roundRect">
            <a:avLst>
              <a:gd name="adj" fmla="val 3724"/>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t>リード獲得数 例</a:t>
            </a:r>
            <a:endParaRPr sz="1000" b="1"/>
          </a:p>
          <a:p>
            <a:pPr marL="0" lvl="0" indent="0" algn="ctr" rtl="0">
              <a:spcBef>
                <a:spcPts val="0"/>
              </a:spcBef>
              <a:spcAft>
                <a:spcPts val="0"/>
              </a:spcAft>
              <a:buNone/>
            </a:pPr>
            <a:endParaRPr sz="1000" b="1"/>
          </a:p>
          <a:p>
            <a:pPr marL="0" lvl="0" indent="0" algn="ctr" rtl="0">
              <a:spcBef>
                <a:spcPts val="0"/>
              </a:spcBef>
              <a:spcAft>
                <a:spcPts val="0"/>
              </a:spcAft>
              <a:buNone/>
            </a:pPr>
            <a:r>
              <a:rPr lang="ja" sz="2400" b="1"/>
              <a:t>50</a:t>
            </a:r>
            <a:r>
              <a:rPr lang="ja" sz="1000" b="1"/>
              <a:t>件</a:t>
            </a:r>
            <a:endParaRPr sz="1000" b="1"/>
          </a:p>
        </p:txBody>
      </p:sp>
      <p:sp>
        <p:nvSpPr>
          <p:cNvPr id="192" name="Google Shape;192;p24"/>
          <p:cNvSpPr/>
          <p:nvPr/>
        </p:nvSpPr>
        <p:spPr>
          <a:xfrm>
            <a:off x="4511375" y="4235119"/>
            <a:ext cx="1957500" cy="637800"/>
          </a:xfrm>
          <a:prstGeom prst="roundRect">
            <a:avLst>
              <a:gd name="adj" fmla="val 4209"/>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FFFFFF"/>
                </a:solidFill>
              </a:rPr>
              <a:t>セミナー参加数 例</a:t>
            </a:r>
            <a:endParaRPr sz="1000" b="1">
              <a:solidFill>
                <a:srgbClr val="FFFFFF"/>
              </a:solidFill>
            </a:endParaRPr>
          </a:p>
          <a:p>
            <a:pPr marL="0" lvl="0" indent="0" algn="ctr" rtl="0">
              <a:spcBef>
                <a:spcPts val="0"/>
              </a:spcBef>
              <a:spcAft>
                <a:spcPts val="0"/>
              </a:spcAft>
              <a:buNone/>
            </a:pPr>
            <a:r>
              <a:rPr lang="ja" sz="2400" b="1">
                <a:solidFill>
                  <a:srgbClr val="FFFFFF"/>
                </a:solidFill>
              </a:rPr>
              <a:t>10</a:t>
            </a:r>
            <a:r>
              <a:rPr lang="ja" sz="1000" b="1">
                <a:solidFill>
                  <a:srgbClr val="FFFFFF"/>
                </a:solidFill>
              </a:rPr>
              <a:t> 件</a:t>
            </a:r>
            <a:endParaRPr sz="1000" b="1">
              <a:solidFill>
                <a:srgbClr val="FFFFFF"/>
              </a:solidFill>
            </a:endParaRPr>
          </a:p>
        </p:txBody>
      </p:sp>
      <p:sp>
        <p:nvSpPr>
          <p:cNvPr id="193" name="Google Shape;193;p24"/>
          <p:cNvSpPr/>
          <p:nvPr/>
        </p:nvSpPr>
        <p:spPr>
          <a:xfrm>
            <a:off x="6492575" y="4323869"/>
            <a:ext cx="1957500" cy="549300"/>
          </a:xfrm>
          <a:prstGeom prst="roundRect">
            <a:avLst>
              <a:gd name="adj" fmla="val 7931"/>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ja" sz="1000" b="1">
                <a:solidFill>
                  <a:srgbClr val="FFFFFF"/>
                </a:solidFill>
              </a:rPr>
              <a:t>商談数 例</a:t>
            </a:r>
            <a:endParaRPr sz="1000" b="1">
              <a:solidFill>
                <a:srgbClr val="FFFFFF"/>
              </a:solidFill>
            </a:endParaRPr>
          </a:p>
          <a:p>
            <a:pPr marL="0" lvl="0" indent="0" algn="ctr" rtl="0">
              <a:spcBef>
                <a:spcPts val="0"/>
              </a:spcBef>
              <a:spcAft>
                <a:spcPts val="0"/>
              </a:spcAft>
              <a:buClr>
                <a:srgbClr val="000000"/>
              </a:buClr>
              <a:buSzPts val="1100"/>
              <a:buFont typeface="Arial"/>
              <a:buNone/>
            </a:pPr>
            <a:r>
              <a:rPr lang="ja" sz="2400" b="1">
                <a:solidFill>
                  <a:srgbClr val="FFFFFF"/>
                </a:solidFill>
              </a:rPr>
              <a:t>7</a:t>
            </a:r>
            <a:r>
              <a:rPr lang="ja" sz="1000" b="1">
                <a:solidFill>
                  <a:srgbClr val="FFFFFF"/>
                </a:solidFill>
              </a:rPr>
              <a:t> 件</a:t>
            </a:r>
            <a:endParaRPr sz="1000" b="1">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solidFill>
                  <a:schemeClr val="dk2"/>
                </a:solidFill>
              </a:rPr>
              <a:t>60</a:t>
            </a:fld>
            <a:endParaRPr>
              <a:solidFill>
                <a:schemeClr val="dk2"/>
              </a:solidFill>
            </a:endParaRPr>
          </a:p>
        </p:txBody>
      </p:sp>
      <p:sp>
        <p:nvSpPr>
          <p:cNvPr id="1279" name="Google Shape;1279;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ja" sz="2500"/>
              <a:t>導入事例の効果①信頼の獲得</a:t>
            </a:r>
            <a:endParaRPr sz="2500"/>
          </a:p>
        </p:txBody>
      </p:sp>
      <p:sp>
        <p:nvSpPr>
          <p:cNvPr id="1280" name="Google Shape;1280;p78"/>
          <p:cNvSpPr txBox="1"/>
          <p:nvPr/>
        </p:nvSpPr>
        <p:spPr>
          <a:xfrm>
            <a:off x="5674113" y="4361950"/>
            <a:ext cx="3413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81" name="Google Shape;1281;p78"/>
          <p:cNvSpPr txBox="1"/>
          <p:nvPr/>
        </p:nvSpPr>
        <p:spPr>
          <a:xfrm>
            <a:off x="464100" y="1152475"/>
            <a:ext cx="7974000" cy="18102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Clr>
                <a:srgbClr val="000000"/>
              </a:buClr>
              <a:buSzPts val="1100"/>
              <a:buFont typeface="Arial"/>
              <a:buNone/>
            </a:pPr>
            <a:r>
              <a:rPr lang="ja" sz="1200">
                <a:solidFill>
                  <a:srgbClr val="073763"/>
                </a:solidFill>
              </a:rPr>
              <a:t>導入事例の効果の1つは、</a:t>
            </a:r>
            <a:r>
              <a:rPr lang="ja" sz="1200" b="1">
                <a:solidFill>
                  <a:srgbClr val="073763"/>
                </a:solidFill>
                <a:highlight>
                  <a:srgbClr val="FFF2CC"/>
                </a:highlight>
              </a:rPr>
              <a:t>信頼の獲得</a:t>
            </a:r>
            <a:r>
              <a:rPr lang="ja" sz="1200">
                <a:solidFill>
                  <a:srgbClr val="073763"/>
                </a:solidFill>
              </a:rPr>
              <a:t>。</a:t>
            </a:r>
            <a:endParaRPr sz="1200">
              <a:solidFill>
                <a:srgbClr val="073763"/>
              </a:solidFill>
            </a:endParaRPr>
          </a:p>
          <a:p>
            <a:pPr marL="0" lvl="0" indent="0" algn="l" rtl="0">
              <a:lnSpc>
                <a:spcPct val="130000"/>
              </a:lnSpc>
              <a:spcBef>
                <a:spcPts val="0"/>
              </a:spcBef>
              <a:spcAft>
                <a:spcPts val="0"/>
              </a:spcAft>
              <a:buClr>
                <a:srgbClr val="000000"/>
              </a:buClr>
              <a:buSzPts val="1100"/>
              <a:buFont typeface="Arial"/>
              <a:buNone/>
            </a:pPr>
            <a:r>
              <a:rPr lang="ja" sz="1200">
                <a:solidFill>
                  <a:srgbClr val="073763"/>
                </a:solidFill>
                <a:highlight>
                  <a:srgbClr val="FFF2CC"/>
                </a:highlight>
              </a:rPr>
              <a:t>実績のある企業や、ターゲット業界・業種で大きな成果を残している企業の事例</a:t>
            </a:r>
            <a:r>
              <a:rPr lang="ja" sz="1200">
                <a:solidFill>
                  <a:srgbClr val="073763"/>
                </a:solidFill>
              </a:rPr>
              <a:t>が特に効く。</a:t>
            </a:r>
            <a:endParaRPr sz="1200">
              <a:solidFill>
                <a:srgbClr val="073763"/>
              </a:solidFill>
            </a:endParaRPr>
          </a:p>
          <a:p>
            <a:pPr marL="0" lvl="0" indent="0" algn="l" rtl="0">
              <a:lnSpc>
                <a:spcPct val="130000"/>
              </a:lnSpc>
              <a:spcBef>
                <a:spcPts val="0"/>
              </a:spcBef>
              <a:spcAft>
                <a:spcPts val="0"/>
              </a:spcAft>
              <a:buClr>
                <a:srgbClr val="000000"/>
              </a:buClr>
              <a:buSzPts val="1100"/>
              <a:buFont typeface="Arial"/>
              <a:buNone/>
            </a:pPr>
            <a:r>
              <a:rPr lang="ja" sz="1200">
                <a:solidFill>
                  <a:srgbClr val="073763"/>
                </a:solidFill>
              </a:rPr>
              <a:t>「あの〇〇社でも導入している」という事実が、サービスへの興味を持つきっかけやサービス導入の後押しに。BtoBビジネスは合理的・客観的に意思決定されると言われがちですが、感情面へのアプローチが無意味というわけではありません。</a:t>
            </a:r>
            <a:r>
              <a:rPr lang="ja" sz="1200" b="1">
                <a:solidFill>
                  <a:srgbClr val="073763"/>
                </a:solidFill>
                <a:highlight>
                  <a:srgbClr val="FFF2CC"/>
                </a:highlight>
              </a:rPr>
              <a:t>論理だけでは説得しきれない時の「最後の一押し」</a:t>
            </a:r>
            <a:r>
              <a:rPr lang="ja" sz="1200">
                <a:solidFill>
                  <a:srgbClr val="073763"/>
                </a:solidFill>
              </a:rPr>
              <a:t>に、事例が有効な場合がある。</a:t>
            </a:r>
            <a:endParaRPr sz="1200">
              <a:solidFill>
                <a:srgbClr val="073763"/>
              </a:solidFill>
            </a:endParaRPr>
          </a:p>
          <a:p>
            <a:pPr marL="0" lvl="0" indent="0" algn="l" rtl="0">
              <a:lnSpc>
                <a:spcPct val="130000"/>
              </a:lnSpc>
              <a:spcBef>
                <a:spcPts val="0"/>
              </a:spcBef>
              <a:spcAft>
                <a:spcPts val="0"/>
              </a:spcAft>
              <a:buClr>
                <a:srgbClr val="000000"/>
              </a:buClr>
              <a:buSzPts val="1100"/>
              <a:buFont typeface="Arial"/>
              <a:buNone/>
            </a:pPr>
            <a:endParaRPr sz="1200">
              <a:solidFill>
                <a:srgbClr val="073763"/>
              </a:solidFill>
            </a:endParaRPr>
          </a:p>
          <a:p>
            <a:pPr marL="0" lvl="0" indent="0" algn="l" rtl="0">
              <a:lnSpc>
                <a:spcPct val="130000"/>
              </a:lnSpc>
              <a:spcBef>
                <a:spcPts val="0"/>
              </a:spcBef>
              <a:spcAft>
                <a:spcPts val="0"/>
              </a:spcAft>
              <a:buNone/>
            </a:pPr>
            <a:endParaRPr sz="1200">
              <a:solidFill>
                <a:srgbClr val="073763"/>
              </a:solidFill>
            </a:endParaRPr>
          </a:p>
        </p:txBody>
      </p:sp>
      <p:grpSp>
        <p:nvGrpSpPr>
          <p:cNvPr id="1282" name="Google Shape;1282;p78"/>
          <p:cNvGrpSpPr/>
          <p:nvPr/>
        </p:nvGrpSpPr>
        <p:grpSpPr>
          <a:xfrm>
            <a:off x="464200" y="2925150"/>
            <a:ext cx="8095583" cy="1583925"/>
            <a:chOff x="5003169" y="1742225"/>
            <a:chExt cx="3713400" cy="1583925"/>
          </a:xfrm>
        </p:grpSpPr>
        <p:sp>
          <p:nvSpPr>
            <p:cNvPr id="1283" name="Google Shape;1283;p78"/>
            <p:cNvSpPr/>
            <p:nvPr/>
          </p:nvSpPr>
          <p:spPr>
            <a:xfrm>
              <a:off x="5003169" y="1870800"/>
              <a:ext cx="3661500" cy="1062300"/>
            </a:xfrm>
            <a:prstGeom prst="roundRect">
              <a:avLst>
                <a:gd name="adj" fmla="val 6004"/>
              </a:avLst>
            </a:prstGeom>
            <a:solidFill>
              <a:srgbClr val="EFEFEF"/>
            </a:solidFill>
            <a:ln>
              <a:noFill/>
            </a:ln>
          </p:spPr>
          <p:txBody>
            <a:bodyPr spcFirstLastPara="1" wrap="square" lIns="74975" tIns="74975" rIns="74975" bIns="74975" anchor="ctr" anchorCtr="0">
              <a:noAutofit/>
            </a:bodyPr>
            <a:lstStyle/>
            <a:p>
              <a:pPr marL="0" lvl="0" indent="0" algn="l" rtl="0">
                <a:spcBef>
                  <a:spcPts val="0"/>
                </a:spcBef>
                <a:spcAft>
                  <a:spcPts val="0"/>
                </a:spcAft>
                <a:buNone/>
              </a:pPr>
              <a:endParaRPr/>
            </a:p>
          </p:txBody>
        </p:sp>
        <p:sp>
          <p:nvSpPr>
            <p:cNvPr id="1284" name="Google Shape;1284;p78"/>
            <p:cNvSpPr/>
            <p:nvPr/>
          </p:nvSpPr>
          <p:spPr>
            <a:xfrm>
              <a:off x="5903318" y="1742225"/>
              <a:ext cx="1913100" cy="292200"/>
            </a:xfrm>
            <a:prstGeom prst="roundRect">
              <a:avLst>
                <a:gd name="adj" fmla="val 50000"/>
              </a:avLst>
            </a:prstGeom>
            <a:solidFill>
              <a:srgbClr val="073763"/>
            </a:solidFill>
            <a:ln>
              <a:noFill/>
            </a:ln>
          </p:spPr>
          <p:txBody>
            <a:bodyPr spcFirstLastPara="1" wrap="square" lIns="74975" tIns="74975" rIns="74975" bIns="74975" anchor="ctr" anchorCtr="0">
              <a:noAutofit/>
            </a:bodyPr>
            <a:lstStyle/>
            <a:p>
              <a:pPr marL="0" lvl="0" indent="0" algn="ctr" rtl="0">
                <a:lnSpc>
                  <a:spcPct val="100000"/>
                </a:lnSpc>
                <a:spcBef>
                  <a:spcPts val="0"/>
                </a:spcBef>
                <a:spcAft>
                  <a:spcPts val="0"/>
                </a:spcAft>
                <a:buNone/>
              </a:pPr>
              <a:r>
                <a:rPr lang="ja" b="1">
                  <a:solidFill>
                    <a:srgbClr val="FFFFFF"/>
                  </a:solidFill>
                </a:rPr>
                <a:t>「信頼の獲得」の一例</a:t>
              </a:r>
              <a:endParaRPr b="1">
                <a:solidFill>
                  <a:srgbClr val="FFFFFF"/>
                </a:solidFill>
              </a:endParaRPr>
            </a:p>
          </p:txBody>
        </p:sp>
        <p:sp>
          <p:nvSpPr>
            <p:cNvPr id="1285" name="Google Shape;1285;p78"/>
            <p:cNvSpPr txBox="1"/>
            <p:nvPr/>
          </p:nvSpPr>
          <p:spPr>
            <a:xfrm>
              <a:off x="5003169" y="2072450"/>
              <a:ext cx="3713400" cy="1253700"/>
            </a:xfrm>
            <a:prstGeom prst="rect">
              <a:avLst/>
            </a:prstGeom>
            <a:noFill/>
            <a:ln>
              <a:noFill/>
            </a:ln>
          </p:spPr>
          <p:txBody>
            <a:bodyPr spcFirstLastPara="1" wrap="square" lIns="95150" tIns="95150" rIns="95150" bIns="95150" anchor="t" anchorCtr="0">
              <a:noAutofit/>
            </a:bodyPr>
            <a:lstStyle/>
            <a:p>
              <a:pPr marL="0" lvl="0" indent="0" algn="l" rtl="0">
                <a:lnSpc>
                  <a:spcPct val="140000"/>
                </a:lnSpc>
                <a:spcBef>
                  <a:spcPts val="0"/>
                </a:spcBef>
                <a:spcAft>
                  <a:spcPts val="0"/>
                </a:spcAft>
                <a:buNone/>
              </a:pPr>
              <a:r>
                <a:rPr lang="ja" sz="1000">
                  <a:solidFill>
                    <a:srgbClr val="073763"/>
                  </a:solidFill>
                </a:rPr>
                <a:t>・未認知層がプレスリリースや検索で事例を見つけ、導入企業の名前をきっかけにサービスを認知し、信頼を持つ</a:t>
              </a:r>
              <a:endParaRPr sz="1000">
                <a:solidFill>
                  <a:srgbClr val="073763"/>
                </a:solidFill>
              </a:endParaRPr>
            </a:p>
            <a:p>
              <a:pPr marL="0" lvl="0" indent="0" algn="l" rtl="0">
                <a:lnSpc>
                  <a:spcPct val="140000"/>
                </a:lnSpc>
                <a:spcBef>
                  <a:spcPts val="0"/>
                </a:spcBef>
                <a:spcAft>
                  <a:spcPts val="0"/>
                </a:spcAft>
                <a:buNone/>
              </a:pPr>
              <a:r>
                <a:rPr lang="ja" sz="1000">
                  <a:solidFill>
                    <a:srgbClr val="073763"/>
                  </a:solidFill>
                </a:rPr>
                <a:t>・実績ある企業から受注しているという事実がサービスに対する信頼に繋がり、「この企業が導入しているなら」と思ってもらえる</a:t>
              </a:r>
              <a:endParaRPr sz="1000">
                <a:solidFill>
                  <a:srgbClr val="073763"/>
                </a:solidFill>
              </a:endParaRPr>
            </a:p>
            <a:p>
              <a:pPr marL="0" lvl="0" indent="0" algn="l" rtl="0">
                <a:lnSpc>
                  <a:spcPct val="140000"/>
                </a:lnSpc>
                <a:spcBef>
                  <a:spcPts val="0"/>
                </a:spcBef>
                <a:spcAft>
                  <a:spcPts val="0"/>
                </a:spcAft>
                <a:buNone/>
              </a:pPr>
              <a:r>
                <a:rPr lang="ja" sz="1000">
                  <a:solidFill>
                    <a:srgbClr val="073763"/>
                  </a:solidFill>
                </a:rPr>
                <a:t>・担当者の評価を得られても</a:t>
              </a:r>
              <a:r>
                <a:rPr lang="ja" sz="1000">
                  <a:solidFill>
                    <a:srgbClr val="073763"/>
                  </a:solidFill>
                  <a:highlight>
                    <a:srgbClr val="FFF2CC"/>
                  </a:highlight>
                </a:rPr>
                <a:t>決済者の納得</a:t>
              </a:r>
              <a:r>
                <a:rPr lang="ja" sz="1000">
                  <a:solidFill>
                    <a:srgbClr val="073763"/>
                  </a:solidFill>
                </a:rPr>
                <a:t>を得られない時に、有名企業の実績が意思決定の後押しになる</a:t>
              </a:r>
              <a:endParaRPr sz="1000">
                <a:solidFill>
                  <a:srgbClr val="073763"/>
                </a:solidFil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sz="2500"/>
              <a:t>導入事例の効果②成功イメージの想起</a:t>
            </a:r>
            <a:endParaRPr sz="2500"/>
          </a:p>
        </p:txBody>
      </p:sp>
      <p:sp>
        <p:nvSpPr>
          <p:cNvPr id="1291" name="Google Shape;1291;p79"/>
          <p:cNvSpPr txBox="1"/>
          <p:nvPr/>
        </p:nvSpPr>
        <p:spPr>
          <a:xfrm>
            <a:off x="5674113" y="4666750"/>
            <a:ext cx="3413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92" name="Google Shape;1292;p79"/>
          <p:cNvSpPr txBox="1"/>
          <p:nvPr/>
        </p:nvSpPr>
        <p:spPr>
          <a:xfrm>
            <a:off x="464100" y="1442600"/>
            <a:ext cx="7974000" cy="164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ja" sz="1200">
                <a:solidFill>
                  <a:srgbClr val="073763"/>
                </a:solidFill>
              </a:rPr>
              <a:t>導入事例の2つ目の効果は、</a:t>
            </a:r>
            <a:r>
              <a:rPr lang="ja" sz="1200" b="1">
                <a:solidFill>
                  <a:srgbClr val="073763"/>
                </a:solidFill>
                <a:highlight>
                  <a:srgbClr val="FFF2CC"/>
                </a:highlight>
              </a:rPr>
              <a:t>成功イメージの想起</a:t>
            </a:r>
            <a:r>
              <a:rPr lang="ja" sz="1200">
                <a:solidFill>
                  <a:srgbClr val="073763"/>
                </a:solidFill>
              </a:rPr>
              <a:t>。</a:t>
            </a:r>
            <a:r>
              <a:rPr lang="ja" sz="1200" b="1">
                <a:solidFill>
                  <a:srgbClr val="073763"/>
                </a:solidFill>
                <a:highlight>
                  <a:srgbClr val="FFF2CC"/>
                </a:highlight>
              </a:rPr>
              <a:t>導入前の課題・導入後の成果</a:t>
            </a:r>
            <a:r>
              <a:rPr lang="ja" sz="1200">
                <a:solidFill>
                  <a:srgbClr val="073763"/>
                </a:solidFill>
              </a:rPr>
              <a:t>を伝えられる事例が有効で、</a:t>
            </a:r>
            <a:br>
              <a:rPr lang="ja" sz="1200">
                <a:solidFill>
                  <a:srgbClr val="073763"/>
                </a:solidFill>
              </a:rPr>
            </a:br>
            <a:r>
              <a:rPr lang="ja" sz="1200">
                <a:solidFill>
                  <a:srgbClr val="073763"/>
                </a:solidFill>
              </a:rPr>
              <a:t>具体的な数値があるとなおよし。</a:t>
            </a:r>
            <a:endParaRPr sz="1200">
              <a:solidFill>
                <a:srgbClr val="073763"/>
              </a:solidFill>
            </a:endParaRPr>
          </a:p>
          <a:p>
            <a:pPr marL="0" lvl="0" indent="0" algn="l" rtl="0">
              <a:lnSpc>
                <a:spcPct val="115000"/>
              </a:lnSpc>
              <a:spcBef>
                <a:spcPts val="0"/>
              </a:spcBef>
              <a:spcAft>
                <a:spcPts val="0"/>
              </a:spcAft>
              <a:buNone/>
            </a:pPr>
            <a:endParaRPr sz="1200">
              <a:solidFill>
                <a:srgbClr val="073763"/>
              </a:solidFill>
            </a:endParaRPr>
          </a:p>
          <a:p>
            <a:pPr marL="0" lvl="0" indent="0" algn="l" rtl="0">
              <a:lnSpc>
                <a:spcPct val="115000"/>
              </a:lnSpc>
              <a:spcBef>
                <a:spcPts val="0"/>
              </a:spcBef>
              <a:spcAft>
                <a:spcPts val="0"/>
              </a:spcAft>
              <a:buNone/>
            </a:pPr>
            <a:r>
              <a:rPr lang="ja" sz="1200">
                <a:solidFill>
                  <a:srgbClr val="073763"/>
                </a:solidFill>
              </a:rPr>
              <a:t>有名企業かどうかにこだわる必要はなく、</a:t>
            </a:r>
            <a:endParaRPr sz="1200">
              <a:solidFill>
                <a:srgbClr val="073763"/>
              </a:solidFill>
            </a:endParaRPr>
          </a:p>
          <a:p>
            <a:pPr marL="0" lvl="0" indent="0" algn="l" rtl="0">
              <a:lnSpc>
                <a:spcPct val="115000"/>
              </a:lnSpc>
              <a:spcBef>
                <a:spcPts val="0"/>
              </a:spcBef>
              <a:spcAft>
                <a:spcPts val="0"/>
              </a:spcAft>
              <a:buNone/>
            </a:pPr>
            <a:r>
              <a:rPr lang="ja" sz="1200" b="1">
                <a:solidFill>
                  <a:srgbClr val="073763"/>
                </a:solidFill>
                <a:highlight>
                  <a:srgbClr val="FFF2CC"/>
                </a:highlight>
              </a:rPr>
              <a:t>ターゲット企業と近しい属性 (課題/業界/企業規模) の事例</a:t>
            </a:r>
            <a:r>
              <a:rPr lang="ja" sz="1200">
                <a:solidFill>
                  <a:srgbClr val="073763"/>
                </a:solidFill>
              </a:rPr>
              <a:t>があることが大事。</a:t>
            </a:r>
            <a:endParaRPr sz="1200">
              <a:solidFill>
                <a:srgbClr val="073763"/>
              </a:solidFill>
            </a:endParaRPr>
          </a:p>
          <a:p>
            <a:pPr marL="0" lvl="0" indent="0" algn="l" rtl="0">
              <a:lnSpc>
                <a:spcPct val="115000"/>
              </a:lnSpc>
              <a:spcBef>
                <a:spcPts val="0"/>
              </a:spcBef>
              <a:spcAft>
                <a:spcPts val="0"/>
              </a:spcAft>
              <a:buClr>
                <a:srgbClr val="000000"/>
              </a:buClr>
              <a:buSzPts val="1100"/>
              <a:buFont typeface="Arial"/>
              <a:buNone/>
            </a:pPr>
            <a:r>
              <a:rPr lang="ja" sz="1200">
                <a:solidFill>
                  <a:srgbClr val="073763"/>
                </a:solidFill>
              </a:rPr>
              <a:t>導入事例は、売り手と異なる「第三者の言葉」で語られるため、</a:t>
            </a:r>
            <a:endParaRPr sz="1200">
              <a:solidFill>
                <a:srgbClr val="073763"/>
              </a:solidFill>
            </a:endParaRPr>
          </a:p>
          <a:p>
            <a:pPr marL="0" lvl="0" indent="0" algn="l" rtl="0">
              <a:lnSpc>
                <a:spcPct val="115000"/>
              </a:lnSpc>
              <a:spcBef>
                <a:spcPts val="0"/>
              </a:spcBef>
              <a:spcAft>
                <a:spcPts val="0"/>
              </a:spcAft>
              <a:buClr>
                <a:srgbClr val="000000"/>
              </a:buClr>
              <a:buSzPts val="1100"/>
              <a:buFont typeface="Arial"/>
              <a:buNone/>
            </a:pPr>
            <a:r>
              <a:rPr lang="ja" sz="1200">
                <a:solidFill>
                  <a:srgbClr val="073763"/>
                </a:solidFill>
              </a:rPr>
              <a:t>サービスに対する客観的な意見・成果が加わると、説得力は大きく増す。</a:t>
            </a:r>
            <a:endParaRPr sz="1200">
              <a:solidFill>
                <a:srgbClr val="073763"/>
              </a:solidFill>
            </a:endParaRPr>
          </a:p>
        </p:txBody>
      </p:sp>
      <p:grpSp>
        <p:nvGrpSpPr>
          <p:cNvPr id="1293" name="Google Shape;1293;p79"/>
          <p:cNvGrpSpPr/>
          <p:nvPr/>
        </p:nvGrpSpPr>
        <p:grpSpPr>
          <a:xfrm>
            <a:off x="464178" y="3815734"/>
            <a:ext cx="8095583" cy="774787"/>
            <a:chOff x="5003169" y="1413600"/>
            <a:chExt cx="3713400" cy="1253700"/>
          </a:xfrm>
        </p:grpSpPr>
        <p:sp>
          <p:nvSpPr>
            <p:cNvPr id="1294" name="Google Shape;1294;p79"/>
            <p:cNvSpPr/>
            <p:nvPr/>
          </p:nvSpPr>
          <p:spPr>
            <a:xfrm>
              <a:off x="5003169" y="1413600"/>
              <a:ext cx="3661500" cy="1253700"/>
            </a:xfrm>
            <a:prstGeom prst="roundRect">
              <a:avLst>
                <a:gd name="adj" fmla="val 6004"/>
              </a:avLst>
            </a:prstGeom>
            <a:solidFill>
              <a:srgbClr val="EFEFEF"/>
            </a:solidFill>
            <a:ln>
              <a:noFill/>
            </a:ln>
          </p:spPr>
          <p:txBody>
            <a:bodyPr spcFirstLastPara="1" wrap="square" lIns="74975" tIns="74975" rIns="74975" bIns="74975" anchor="ctr" anchorCtr="0">
              <a:noAutofit/>
            </a:bodyPr>
            <a:lstStyle/>
            <a:p>
              <a:pPr marL="0" lvl="0" indent="0" algn="l" rtl="0">
                <a:spcBef>
                  <a:spcPts val="0"/>
                </a:spcBef>
                <a:spcAft>
                  <a:spcPts val="0"/>
                </a:spcAft>
                <a:buNone/>
              </a:pPr>
              <a:endParaRPr/>
            </a:p>
          </p:txBody>
        </p:sp>
        <p:sp>
          <p:nvSpPr>
            <p:cNvPr id="1295" name="Google Shape;1295;p79"/>
            <p:cNvSpPr txBox="1"/>
            <p:nvPr/>
          </p:nvSpPr>
          <p:spPr>
            <a:xfrm>
              <a:off x="5003169" y="1738551"/>
              <a:ext cx="3713400" cy="400200"/>
            </a:xfrm>
            <a:prstGeom prst="rect">
              <a:avLst/>
            </a:prstGeom>
            <a:noFill/>
            <a:ln>
              <a:noFill/>
            </a:ln>
          </p:spPr>
          <p:txBody>
            <a:bodyPr spcFirstLastPara="1" wrap="square" lIns="95150" tIns="95150" rIns="95150" bIns="95150" anchor="t" anchorCtr="0">
              <a:noAutofit/>
            </a:bodyPr>
            <a:lstStyle/>
            <a:p>
              <a:pPr marL="0" lvl="0" indent="0" algn="l" rtl="0">
                <a:lnSpc>
                  <a:spcPct val="140000"/>
                </a:lnSpc>
                <a:spcBef>
                  <a:spcPts val="0"/>
                </a:spcBef>
                <a:spcAft>
                  <a:spcPts val="0"/>
                </a:spcAft>
                <a:buNone/>
              </a:pPr>
              <a:r>
                <a:rPr lang="ja" sz="1000">
                  <a:solidFill>
                    <a:srgbClr val="073763"/>
                  </a:solidFill>
                </a:rPr>
                <a:t>・具体的な改善数値を示すことで、自社の課題が解決されるイメージ・期待が高まり、お問い合わせなどに繋がる</a:t>
              </a:r>
              <a:endParaRPr sz="1000">
                <a:solidFill>
                  <a:srgbClr val="073763"/>
                </a:solidFill>
              </a:endParaRPr>
            </a:p>
            <a:p>
              <a:pPr marL="0" lvl="0" indent="0" algn="l" rtl="0">
                <a:lnSpc>
                  <a:spcPct val="140000"/>
                </a:lnSpc>
                <a:spcBef>
                  <a:spcPts val="0"/>
                </a:spcBef>
                <a:spcAft>
                  <a:spcPts val="0"/>
                </a:spcAft>
                <a:buNone/>
              </a:pPr>
              <a:r>
                <a:rPr lang="ja" sz="1000">
                  <a:solidFill>
                    <a:srgbClr val="073763"/>
                  </a:solidFill>
                </a:rPr>
                <a:t>・成功イメージが持てないと決断に踏み切れないという心配性な決裁者にとって、成果が定量的に分かる事例は</a:t>
              </a:r>
              <a:r>
                <a:rPr lang="ja" sz="1000" b="1">
                  <a:solidFill>
                    <a:srgbClr val="073763"/>
                  </a:solidFill>
                  <a:highlight>
                    <a:srgbClr val="FFF2CC"/>
                  </a:highlight>
                </a:rPr>
                <a:t>安心材料</a:t>
              </a:r>
              <a:r>
                <a:rPr lang="ja" sz="1000">
                  <a:solidFill>
                    <a:srgbClr val="073763"/>
                  </a:solidFill>
                </a:rPr>
                <a:t>としての効果も</a:t>
              </a:r>
              <a:endParaRPr sz="1000">
                <a:solidFill>
                  <a:srgbClr val="073763"/>
                </a:solidFill>
              </a:endParaRPr>
            </a:p>
          </p:txBody>
        </p:sp>
      </p:grpSp>
      <p:sp>
        <p:nvSpPr>
          <p:cNvPr id="1296" name="Google Shape;1296;p79"/>
          <p:cNvSpPr/>
          <p:nvPr/>
        </p:nvSpPr>
        <p:spPr>
          <a:xfrm>
            <a:off x="2426540" y="3689775"/>
            <a:ext cx="4170600" cy="292200"/>
          </a:xfrm>
          <a:prstGeom prst="roundRect">
            <a:avLst>
              <a:gd name="adj" fmla="val 50000"/>
            </a:avLst>
          </a:prstGeom>
          <a:solidFill>
            <a:srgbClr val="073763"/>
          </a:solidFill>
          <a:ln>
            <a:noFill/>
          </a:ln>
        </p:spPr>
        <p:txBody>
          <a:bodyPr spcFirstLastPara="1" wrap="square" lIns="74975" tIns="74975" rIns="74975" bIns="74975" anchor="ctr" anchorCtr="0">
            <a:noAutofit/>
          </a:bodyPr>
          <a:lstStyle/>
          <a:p>
            <a:pPr marL="0" lvl="0" indent="0" algn="ctr" rtl="0">
              <a:lnSpc>
                <a:spcPct val="100000"/>
              </a:lnSpc>
              <a:spcBef>
                <a:spcPts val="0"/>
              </a:spcBef>
              <a:spcAft>
                <a:spcPts val="0"/>
              </a:spcAft>
              <a:buNone/>
            </a:pPr>
            <a:r>
              <a:rPr lang="ja" b="1">
                <a:solidFill>
                  <a:srgbClr val="FFFFFF"/>
                </a:solidFill>
              </a:rPr>
              <a:t>「成功イメージの想起」の一例</a:t>
            </a:r>
            <a:endParaRPr b="1">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t>事例記事の本数の目安</a:t>
            </a:r>
            <a:endParaRPr/>
          </a:p>
          <a:p>
            <a:pPr marL="0" lvl="0" indent="0" algn="l" rtl="0">
              <a:spcBef>
                <a:spcPts val="0"/>
              </a:spcBef>
              <a:spcAft>
                <a:spcPts val="0"/>
              </a:spcAft>
              <a:buNone/>
            </a:pPr>
            <a:endParaRPr/>
          </a:p>
        </p:txBody>
      </p:sp>
      <p:sp>
        <p:nvSpPr>
          <p:cNvPr id="1302" name="Google Shape;1302;p80"/>
          <p:cNvSpPr/>
          <p:nvPr/>
        </p:nvSpPr>
        <p:spPr>
          <a:xfrm>
            <a:off x="235500" y="1077950"/>
            <a:ext cx="1734900" cy="711000"/>
          </a:xfrm>
          <a:prstGeom prst="rect">
            <a:avLst/>
          </a:prstGeom>
          <a:solidFill>
            <a:srgbClr val="2C37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基準値</a:t>
            </a:r>
            <a:endParaRPr b="1">
              <a:solidFill>
                <a:srgbClr val="FFFFFF"/>
              </a:solidFill>
            </a:endParaRPr>
          </a:p>
        </p:txBody>
      </p:sp>
      <p:sp>
        <p:nvSpPr>
          <p:cNvPr id="1303" name="Google Shape;1303;p80"/>
          <p:cNvSpPr/>
          <p:nvPr/>
        </p:nvSpPr>
        <p:spPr>
          <a:xfrm>
            <a:off x="2103375" y="1077950"/>
            <a:ext cx="6715200" cy="711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rgbClr val="073763"/>
                </a:solidFill>
              </a:rPr>
              <a:t>理想：</a:t>
            </a:r>
            <a:r>
              <a:rPr lang="ja" sz="1800" b="1">
                <a:solidFill>
                  <a:srgbClr val="E06666"/>
                </a:solidFill>
              </a:rPr>
              <a:t>30</a:t>
            </a:r>
            <a:r>
              <a:rPr lang="ja" b="1">
                <a:solidFill>
                  <a:srgbClr val="073763"/>
                </a:solidFill>
              </a:rPr>
              <a:t>本以上　最低限：</a:t>
            </a:r>
            <a:r>
              <a:rPr lang="ja" sz="1700" b="1">
                <a:solidFill>
                  <a:srgbClr val="E06666"/>
                </a:solidFill>
              </a:rPr>
              <a:t>12</a:t>
            </a:r>
            <a:r>
              <a:rPr lang="ja" b="1">
                <a:solidFill>
                  <a:srgbClr val="073763"/>
                </a:solidFill>
              </a:rPr>
              <a:t>本以上</a:t>
            </a:r>
            <a:endParaRPr b="1">
              <a:solidFill>
                <a:srgbClr val="073763"/>
              </a:solidFill>
            </a:endParaRPr>
          </a:p>
          <a:p>
            <a:pPr marL="0" lvl="0" indent="0" algn="l" rtl="0">
              <a:spcBef>
                <a:spcPts val="0"/>
              </a:spcBef>
              <a:spcAft>
                <a:spcPts val="0"/>
              </a:spcAft>
              <a:buNone/>
            </a:pPr>
            <a:r>
              <a:rPr lang="ja">
                <a:solidFill>
                  <a:srgbClr val="073763"/>
                </a:solidFill>
              </a:rPr>
              <a:t>コンテンツの量があることで「</a:t>
            </a:r>
            <a:r>
              <a:rPr lang="ja" b="1">
                <a:solidFill>
                  <a:srgbClr val="073763"/>
                </a:solidFill>
              </a:rPr>
              <a:t>安心感の醸成</a:t>
            </a:r>
            <a:r>
              <a:rPr lang="ja">
                <a:solidFill>
                  <a:srgbClr val="073763"/>
                </a:solidFill>
              </a:rPr>
              <a:t>」と「</a:t>
            </a:r>
            <a:r>
              <a:rPr lang="ja" b="1">
                <a:solidFill>
                  <a:srgbClr val="073763"/>
                </a:solidFill>
              </a:rPr>
              <a:t>導入リスクの低減</a:t>
            </a:r>
            <a:r>
              <a:rPr lang="ja">
                <a:solidFill>
                  <a:srgbClr val="073763"/>
                </a:solidFill>
              </a:rPr>
              <a:t>」を与える</a:t>
            </a:r>
            <a:endParaRPr>
              <a:solidFill>
                <a:srgbClr val="073763"/>
              </a:solidFill>
            </a:endParaRPr>
          </a:p>
        </p:txBody>
      </p:sp>
      <p:sp>
        <p:nvSpPr>
          <p:cNvPr id="1304" name="Google Shape;1304;p80"/>
          <p:cNvSpPr/>
          <p:nvPr/>
        </p:nvSpPr>
        <p:spPr>
          <a:xfrm>
            <a:off x="4056950" y="1936925"/>
            <a:ext cx="4761600" cy="3165900"/>
          </a:xfrm>
          <a:prstGeom prst="rect">
            <a:avLst/>
          </a:prstGeom>
          <a:solidFill>
            <a:srgbClr val="FFFFFF"/>
          </a:solidFill>
          <a:ln w="9525" cap="flat" cmpd="sng">
            <a:solidFill>
              <a:srgbClr val="E2EAF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ja" sz="1200" b="1">
                <a:solidFill>
                  <a:srgbClr val="073763"/>
                </a:solidFill>
              </a:rPr>
              <a:t>＜基準背景＞</a:t>
            </a:r>
            <a:endParaRPr sz="1200" b="1">
              <a:solidFill>
                <a:srgbClr val="073763"/>
              </a:solidFill>
            </a:endParaRPr>
          </a:p>
          <a:p>
            <a:pPr marL="0" lvl="0" indent="0" algn="l" rtl="0">
              <a:spcBef>
                <a:spcPts val="0"/>
              </a:spcBef>
              <a:spcAft>
                <a:spcPts val="0"/>
              </a:spcAft>
              <a:buNone/>
            </a:pPr>
            <a:endParaRPr sz="1200" b="1">
              <a:solidFill>
                <a:srgbClr val="073763"/>
              </a:solidFill>
            </a:endParaRPr>
          </a:p>
          <a:p>
            <a:pPr marL="0" lvl="0" indent="0" algn="l" rtl="0">
              <a:spcBef>
                <a:spcPts val="0"/>
              </a:spcBef>
              <a:spcAft>
                <a:spcPts val="0"/>
              </a:spcAft>
              <a:buNone/>
            </a:pPr>
            <a:r>
              <a:rPr lang="ja" sz="1000">
                <a:solidFill>
                  <a:srgbClr val="073763"/>
                </a:solidFill>
              </a:rPr>
              <a:t>・12件を超えると、事例経由のCVRが非事例経由のCVRを上回る傾向にある。</a:t>
            </a:r>
            <a:endParaRPr sz="1000">
              <a:solidFill>
                <a:srgbClr val="073763"/>
              </a:solidFill>
            </a:endParaRPr>
          </a:p>
          <a:p>
            <a:pPr marL="0" lvl="0" indent="0" algn="l" rtl="0">
              <a:spcBef>
                <a:spcPts val="0"/>
              </a:spcBef>
              <a:spcAft>
                <a:spcPts val="0"/>
              </a:spcAft>
              <a:buNone/>
            </a:pPr>
            <a:r>
              <a:rPr lang="ja" sz="1000">
                <a:solidFill>
                  <a:srgbClr val="073763"/>
                </a:solidFill>
              </a:rPr>
              <a:t>・逆に12件を下回ると「</a:t>
            </a:r>
            <a:r>
              <a:rPr lang="ja" sz="1000" b="1">
                <a:solidFill>
                  <a:srgbClr val="073763"/>
                </a:solidFill>
              </a:rPr>
              <a:t>サービスへの不安</a:t>
            </a:r>
            <a:r>
              <a:rPr lang="ja" sz="1000">
                <a:solidFill>
                  <a:srgbClr val="073763"/>
                </a:solidFill>
              </a:rPr>
              <a:t>」や「</a:t>
            </a:r>
            <a:r>
              <a:rPr lang="ja" sz="1000" b="1">
                <a:solidFill>
                  <a:srgbClr val="073763"/>
                </a:solidFill>
              </a:rPr>
              <a:t>サービスがイメージできない</a:t>
            </a:r>
            <a:r>
              <a:rPr lang="ja" sz="1000">
                <a:solidFill>
                  <a:srgbClr val="073763"/>
                </a:solidFill>
              </a:rPr>
              <a:t>」などマイナスのイメージがつき逆の現象が起こる。</a:t>
            </a:r>
            <a:endParaRPr sz="1000">
              <a:solidFill>
                <a:srgbClr val="073763"/>
              </a:solidFill>
            </a:endParaRPr>
          </a:p>
          <a:p>
            <a:pPr marL="0" lvl="0" indent="0" algn="l" rtl="0">
              <a:spcBef>
                <a:spcPts val="0"/>
              </a:spcBef>
              <a:spcAft>
                <a:spcPts val="0"/>
              </a:spcAft>
              <a:buNone/>
            </a:pPr>
            <a:r>
              <a:rPr lang="ja" sz="1000">
                <a:solidFill>
                  <a:srgbClr val="073763"/>
                </a:solidFill>
              </a:rPr>
              <a:t>・30件を超えると、一定の業界・業種を網羅でき、ニーズに応えられる事例が揃う。</a:t>
            </a:r>
            <a:endParaRPr sz="1000">
              <a:solidFill>
                <a:srgbClr val="073763"/>
              </a:solidFill>
            </a:endParaRPr>
          </a:p>
          <a:p>
            <a:pPr marL="0" lvl="0" indent="0" algn="l" rtl="0">
              <a:spcBef>
                <a:spcPts val="0"/>
              </a:spcBef>
              <a:spcAft>
                <a:spcPts val="0"/>
              </a:spcAft>
              <a:buNone/>
            </a:pPr>
            <a:endParaRPr sz="1000">
              <a:solidFill>
                <a:srgbClr val="073763"/>
              </a:solidFill>
            </a:endParaRPr>
          </a:p>
          <a:p>
            <a:pPr marL="0" lvl="0" indent="0" algn="l" rtl="0">
              <a:spcBef>
                <a:spcPts val="0"/>
              </a:spcBef>
              <a:spcAft>
                <a:spcPts val="0"/>
              </a:spcAft>
              <a:buNone/>
            </a:pPr>
            <a:r>
              <a:rPr lang="ja" sz="1200" b="1">
                <a:solidFill>
                  <a:srgbClr val="073763"/>
                </a:solidFill>
              </a:rPr>
              <a:t>＜30件以上の導入事例を活かすポイント＞</a:t>
            </a:r>
            <a:endParaRPr sz="1200" b="1">
              <a:solidFill>
                <a:srgbClr val="073763"/>
              </a:solidFill>
            </a:endParaRPr>
          </a:p>
          <a:p>
            <a:pPr marL="0" lvl="0" indent="0" algn="l" rtl="0">
              <a:spcBef>
                <a:spcPts val="0"/>
              </a:spcBef>
              <a:spcAft>
                <a:spcPts val="0"/>
              </a:spcAft>
              <a:buNone/>
            </a:pPr>
            <a:endParaRPr sz="1200" b="1">
              <a:solidFill>
                <a:srgbClr val="073763"/>
              </a:solidFill>
            </a:endParaRPr>
          </a:p>
          <a:p>
            <a:pPr marL="0" lvl="0" indent="0" algn="l" rtl="0">
              <a:lnSpc>
                <a:spcPct val="115000"/>
              </a:lnSpc>
              <a:spcBef>
                <a:spcPts val="0"/>
              </a:spcBef>
              <a:spcAft>
                <a:spcPts val="1600"/>
              </a:spcAft>
              <a:buNone/>
            </a:pPr>
            <a:r>
              <a:rPr lang="ja" sz="1000" b="1">
                <a:solidFill>
                  <a:srgbClr val="073763"/>
                </a:solidFill>
              </a:rPr>
              <a:t>①事例詳細ページに資料請求動線を作成</a:t>
            </a:r>
            <a:br>
              <a:rPr lang="ja" sz="1000">
                <a:solidFill>
                  <a:srgbClr val="073763"/>
                </a:solidFill>
              </a:rPr>
            </a:br>
            <a:r>
              <a:rPr lang="ja" sz="1000">
                <a:solidFill>
                  <a:srgbClr val="073763"/>
                </a:solidFill>
              </a:rPr>
              <a:t>　└ 問い合わせ、無料デモのみの導線よりもCVRが高い傾向にある</a:t>
            </a:r>
            <a:br>
              <a:rPr lang="ja" sz="1000">
                <a:solidFill>
                  <a:srgbClr val="073763"/>
                </a:solidFill>
              </a:rPr>
            </a:br>
            <a:r>
              <a:rPr lang="ja" sz="1000" b="1">
                <a:solidFill>
                  <a:srgbClr val="073763"/>
                </a:solidFill>
              </a:rPr>
              <a:t>②事例TOPにおいて、「インパクトのある事例」「導入実績数・業界内シェア」をファーストビューに</a:t>
            </a:r>
            <a:br>
              <a:rPr lang="ja" sz="1000">
                <a:solidFill>
                  <a:srgbClr val="073763"/>
                </a:solidFill>
              </a:rPr>
            </a:br>
            <a:r>
              <a:rPr lang="ja" sz="1000">
                <a:solidFill>
                  <a:srgbClr val="073763"/>
                </a:solidFill>
              </a:rPr>
              <a:t>　└ 有名企業導入の安心感や、上申のし易さ</a:t>
            </a:r>
            <a:br>
              <a:rPr lang="ja" sz="1000">
                <a:solidFill>
                  <a:srgbClr val="073763"/>
                </a:solidFill>
              </a:rPr>
            </a:br>
            <a:r>
              <a:rPr lang="ja" sz="1000" b="1">
                <a:solidFill>
                  <a:srgbClr val="073763"/>
                </a:solidFill>
              </a:rPr>
              <a:t>③業界、ニーズ別検索ができように（カテゴリ）</a:t>
            </a:r>
            <a:br>
              <a:rPr lang="ja" sz="1000" b="1">
                <a:solidFill>
                  <a:srgbClr val="073763"/>
                </a:solidFill>
              </a:rPr>
            </a:br>
            <a:r>
              <a:rPr lang="ja" sz="1000">
                <a:solidFill>
                  <a:srgbClr val="073763"/>
                </a:solidFill>
              </a:rPr>
              <a:t>　└ 自社に近い業界や課題を持っている企業があることで興味関心を抱きやすくするため</a:t>
            </a:r>
            <a:endParaRPr sz="1000">
              <a:solidFill>
                <a:srgbClr val="073763"/>
              </a:solidFill>
            </a:endParaRPr>
          </a:p>
        </p:txBody>
      </p:sp>
      <p:sp>
        <p:nvSpPr>
          <p:cNvPr id="1305" name="Google Shape;1305;p80"/>
          <p:cNvSpPr txBox="1"/>
          <p:nvPr/>
        </p:nvSpPr>
        <p:spPr>
          <a:xfrm>
            <a:off x="177850" y="4632449"/>
            <a:ext cx="397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800">
                <a:latin typeface="M PLUS 1p"/>
                <a:ea typeface="M PLUS 1p"/>
                <a:cs typeface="M PLUS 1p"/>
                <a:sym typeface="M PLUS 1p"/>
              </a:rPr>
              <a:t>参考：SaaSを扱うB2Bサイトにおける事例紹介ページの改善策の提言　</a:t>
            </a:r>
            <a:r>
              <a:rPr lang="ja" sz="600" u="sng">
                <a:solidFill>
                  <a:srgbClr val="0097A7"/>
                </a:solidFill>
                <a:latin typeface="M PLUS 1p"/>
                <a:ea typeface="M PLUS 1p"/>
                <a:cs typeface="M PLUS 1p"/>
                <a:sym typeface="M PLUS 1p"/>
                <a:hlinkClick r:id="rId3">
                  <a:extLst>
                    <a:ext uri="{A12FA001-AC4F-418D-AE19-62706E023703}">
                      <ahyp:hlinkClr xmlns:ahyp="http://schemas.microsoft.com/office/drawing/2018/hyperlinkcolor" val="tx"/>
                    </a:ext>
                  </a:extLst>
                </a:hlinkClick>
              </a:rPr>
              <a:t>https://wacul.co.jp/lab/examination-btob-site/</a:t>
            </a:r>
            <a:endParaRPr sz="300">
              <a:latin typeface="M PLUS 1p"/>
              <a:ea typeface="M PLUS 1p"/>
              <a:cs typeface="M PLUS 1p"/>
              <a:sym typeface="M PLUS 1p"/>
            </a:endParaRPr>
          </a:p>
        </p:txBody>
      </p:sp>
      <p:pic>
        <p:nvPicPr>
          <p:cNvPr id="1306" name="Google Shape;1306;p80"/>
          <p:cNvPicPr preferRelativeResize="0"/>
          <p:nvPr/>
        </p:nvPicPr>
        <p:blipFill>
          <a:blip r:embed="rId4">
            <a:alphaModFix/>
          </a:blip>
          <a:stretch>
            <a:fillRect/>
          </a:stretch>
        </p:blipFill>
        <p:spPr>
          <a:xfrm>
            <a:off x="235500" y="1936927"/>
            <a:ext cx="3616924" cy="2616151"/>
          </a:xfrm>
          <a:prstGeom prst="rect">
            <a:avLst/>
          </a:prstGeom>
          <a:noFill/>
          <a:ln>
            <a:noFill/>
          </a:ln>
          <a:effectLst>
            <a:outerShdw blurRad="57150" dist="19050" dir="5400000" algn="bl" rotWithShape="0">
              <a:srgbClr val="000000">
                <a:alpha val="50000"/>
              </a:srgbClr>
            </a:outerShdw>
          </a:effectLst>
        </p:spPr>
      </p:pic>
      <p:sp>
        <p:nvSpPr>
          <p:cNvPr id="1307" name="Google Shape;1307;p80"/>
          <p:cNvSpPr/>
          <p:nvPr/>
        </p:nvSpPr>
        <p:spPr>
          <a:xfrm>
            <a:off x="4916575" y="132425"/>
            <a:ext cx="4075200" cy="885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b="1">
                <a:solidFill>
                  <a:srgbClr val="073763"/>
                </a:solidFill>
              </a:rPr>
              <a:t>【参考】</a:t>
            </a:r>
            <a:endParaRPr sz="1100" b="1">
              <a:solidFill>
                <a:srgbClr val="073763"/>
              </a:solidFill>
            </a:endParaRPr>
          </a:p>
          <a:p>
            <a:pPr marL="0" lvl="0" indent="0" algn="l" rtl="0">
              <a:spcBef>
                <a:spcPts val="0"/>
              </a:spcBef>
              <a:spcAft>
                <a:spcPts val="0"/>
              </a:spcAft>
              <a:buNone/>
            </a:pPr>
            <a:r>
              <a:rPr lang="ja" sz="1100" b="1">
                <a:solidFill>
                  <a:srgbClr val="073763"/>
                </a:solidFill>
              </a:rPr>
              <a:t>ferret Oneも事例記事のインタビュー～執筆代行のメニューがございます。社外のリソースも借りて進めたい場合はぜひご相談ください。</a:t>
            </a:r>
            <a:r>
              <a:rPr lang="ja" sz="1100" b="1" u="sng">
                <a:solidFill>
                  <a:schemeClr val="hlink"/>
                </a:solidFill>
                <a:hlinkClick r:id="rId5"/>
              </a:rPr>
              <a:t>詳しくはこちら</a:t>
            </a:r>
            <a:endParaRPr sz="1100" b="1">
              <a:solidFill>
                <a:srgbClr val="073763"/>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sz="2500"/>
              <a:t>導入事例の作成による成功例</a:t>
            </a:r>
            <a:endParaRPr sz="2500"/>
          </a:p>
        </p:txBody>
      </p:sp>
      <p:sp>
        <p:nvSpPr>
          <p:cNvPr id="1313" name="Google Shape;1313;p81"/>
          <p:cNvSpPr txBox="1"/>
          <p:nvPr/>
        </p:nvSpPr>
        <p:spPr>
          <a:xfrm>
            <a:off x="125" y="821075"/>
            <a:ext cx="9144000" cy="567000"/>
          </a:xfrm>
          <a:prstGeom prst="rect">
            <a:avLst/>
          </a:prstGeom>
          <a:noFill/>
          <a:ln>
            <a:noFill/>
          </a:ln>
        </p:spPr>
        <p:txBody>
          <a:bodyPr spcFirstLastPara="1" wrap="square" lIns="91525" tIns="91525" rIns="91525" bIns="91525" anchor="t" anchorCtr="0">
            <a:noAutofit/>
          </a:bodyPr>
          <a:lstStyle/>
          <a:p>
            <a:pPr marL="0" lvl="0" indent="0" algn="ctr" rtl="0">
              <a:lnSpc>
                <a:spcPct val="150000"/>
              </a:lnSpc>
              <a:spcBef>
                <a:spcPts val="0"/>
              </a:spcBef>
              <a:spcAft>
                <a:spcPts val="1600"/>
              </a:spcAft>
              <a:buNone/>
            </a:pPr>
            <a:endParaRPr sz="2000" b="1">
              <a:solidFill>
                <a:srgbClr val="073763"/>
              </a:solidFill>
            </a:endParaRPr>
          </a:p>
        </p:txBody>
      </p:sp>
      <p:sp>
        <p:nvSpPr>
          <p:cNvPr id="1314" name="Google Shape;1314;p81"/>
          <p:cNvSpPr txBox="1"/>
          <p:nvPr/>
        </p:nvSpPr>
        <p:spPr>
          <a:xfrm>
            <a:off x="253600" y="1270350"/>
            <a:ext cx="8883300" cy="338700"/>
          </a:xfrm>
          <a:prstGeom prst="rect">
            <a:avLst/>
          </a:prstGeom>
          <a:noFill/>
          <a:ln>
            <a:noFill/>
          </a:ln>
        </p:spPr>
        <p:txBody>
          <a:bodyPr spcFirstLastPara="1" wrap="square" lIns="91525" tIns="91525" rIns="91525" bIns="91525" anchor="t" anchorCtr="0">
            <a:spAutoFit/>
          </a:bodyPr>
          <a:lstStyle/>
          <a:p>
            <a:pPr marL="0" lvl="0" indent="0" algn="l" rtl="0">
              <a:spcBef>
                <a:spcPts val="0"/>
              </a:spcBef>
              <a:spcAft>
                <a:spcPts val="0"/>
              </a:spcAft>
              <a:buNone/>
            </a:pPr>
            <a:endParaRPr sz="1000"/>
          </a:p>
        </p:txBody>
      </p:sp>
      <p:sp>
        <p:nvSpPr>
          <p:cNvPr id="1315" name="Google Shape;1315;p81"/>
          <p:cNvSpPr txBox="1"/>
          <p:nvPr/>
        </p:nvSpPr>
        <p:spPr>
          <a:xfrm>
            <a:off x="291550" y="1350675"/>
            <a:ext cx="4825500" cy="1602600"/>
          </a:xfrm>
          <a:prstGeom prst="rect">
            <a:avLst/>
          </a:prstGeom>
          <a:noFill/>
          <a:ln>
            <a:noFill/>
          </a:ln>
        </p:spPr>
        <p:txBody>
          <a:bodyPr spcFirstLastPara="1" wrap="square" lIns="95250" tIns="95250" rIns="95250" bIns="95250" anchor="t" anchorCtr="0">
            <a:noAutofit/>
          </a:bodyPr>
          <a:lstStyle/>
          <a:p>
            <a:pPr marL="0" lvl="0" indent="0" algn="l" rtl="0">
              <a:lnSpc>
                <a:spcPct val="130000"/>
              </a:lnSpc>
              <a:spcBef>
                <a:spcPts val="0"/>
              </a:spcBef>
              <a:spcAft>
                <a:spcPts val="0"/>
              </a:spcAft>
              <a:buNone/>
            </a:pPr>
            <a:r>
              <a:rPr lang="ja" sz="1100">
                <a:solidFill>
                  <a:srgbClr val="073763"/>
                </a:solidFill>
              </a:rPr>
              <a:t>①「Webマーケティングに注力したいが、</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社内エンジニアの工数が足りない」という課題を抱えていた某社。</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ferret OneのサービスサイトでA社の事例を見て、</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a:t>
            </a:r>
            <a:r>
              <a:rPr lang="ja" sz="1100" b="1">
                <a:solidFill>
                  <a:srgbClr val="073763"/>
                </a:solidFill>
                <a:highlight>
                  <a:srgbClr val="FFF2CC"/>
                </a:highlight>
              </a:rPr>
              <a:t>A社と全く同じ状況で困っています</a:t>
            </a:r>
            <a:r>
              <a:rPr lang="ja" sz="1100">
                <a:solidFill>
                  <a:srgbClr val="073763"/>
                </a:solidFill>
              </a:rPr>
              <a:t>」という</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問い合わせをいただき、商談化に繋がった。</a:t>
            </a:r>
            <a:endParaRPr sz="1100">
              <a:solidFill>
                <a:srgbClr val="073763"/>
              </a:solidFill>
            </a:endParaRPr>
          </a:p>
        </p:txBody>
      </p:sp>
      <p:pic>
        <p:nvPicPr>
          <p:cNvPr id="1316" name="Google Shape;1316;p81"/>
          <p:cNvPicPr preferRelativeResize="0"/>
          <p:nvPr/>
        </p:nvPicPr>
        <p:blipFill>
          <a:blip r:embed="rId3">
            <a:alphaModFix/>
          </a:blip>
          <a:stretch>
            <a:fillRect/>
          </a:stretch>
        </p:blipFill>
        <p:spPr>
          <a:xfrm>
            <a:off x="4831413" y="1270347"/>
            <a:ext cx="3696521" cy="1667200"/>
          </a:xfrm>
          <a:prstGeom prst="rect">
            <a:avLst/>
          </a:prstGeom>
          <a:noFill/>
          <a:ln>
            <a:noFill/>
          </a:ln>
          <a:effectLst>
            <a:outerShdw blurRad="57150" dist="19050" dir="5400000" algn="bl" rotWithShape="0">
              <a:srgbClr val="000000">
                <a:alpha val="50000"/>
              </a:srgbClr>
            </a:outerShdw>
          </a:effectLst>
        </p:spPr>
      </p:pic>
      <p:sp>
        <p:nvSpPr>
          <p:cNvPr id="1317" name="Google Shape;1317;p81"/>
          <p:cNvSpPr txBox="1"/>
          <p:nvPr/>
        </p:nvSpPr>
        <p:spPr>
          <a:xfrm>
            <a:off x="4724650" y="3229500"/>
            <a:ext cx="4342800" cy="1602600"/>
          </a:xfrm>
          <a:prstGeom prst="rect">
            <a:avLst/>
          </a:prstGeom>
          <a:noFill/>
          <a:ln>
            <a:noFill/>
          </a:ln>
        </p:spPr>
        <p:txBody>
          <a:bodyPr spcFirstLastPara="1" wrap="square" lIns="95250" tIns="95250" rIns="95250" bIns="95250" anchor="t" anchorCtr="0">
            <a:noAutofit/>
          </a:bodyPr>
          <a:lstStyle/>
          <a:p>
            <a:pPr marL="0" lvl="0" indent="0" algn="l" rtl="0">
              <a:lnSpc>
                <a:spcPct val="130000"/>
              </a:lnSpc>
              <a:spcBef>
                <a:spcPts val="0"/>
              </a:spcBef>
              <a:spcAft>
                <a:spcPts val="0"/>
              </a:spcAft>
              <a:buNone/>
            </a:pPr>
            <a:r>
              <a:rPr lang="ja" sz="1100">
                <a:solidFill>
                  <a:srgbClr val="073763"/>
                </a:solidFill>
              </a:rPr>
              <a:t>②導入事例で得た情報は、営業のトーク時にも活用することが</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できます。同業界の事例を営業時に紹介し、</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a:t>
            </a:r>
            <a:r>
              <a:rPr lang="ja" sz="1100" b="1">
                <a:solidFill>
                  <a:srgbClr val="073763"/>
                </a:solidFill>
                <a:highlight>
                  <a:srgbClr val="FFF2CC"/>
                </a:highlight>
              </a:rPr>
              <a:t>ferret Oneでこんな取り組みをして成果が出ました</a:t>
            </a:r>
            <a:r>
              <a:rPr lang="ja" sz="1100">
                <a:solidFill>
                  <a:srgbClr val="073763"/>
                </a:solidFill>
              </a:rPr>
              <a:t>」</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という説得が可能に。サイト立ち上げの案件を、</a:t>
            </a:r>
            <a:endParaRPr sz="1100">
              <a:solidFill>
                <a:srgbClr val="073763"/>
              </a:solidFill>
            </a:endParaRPr>
          </a:p>
          <a:p>
            <a:pPr marL="0" lvl="0" indent="0" algn="l" rtl="0">
              <a:lnSpc>
                <a:spcPct val="130000"/>
              </a:lnSpc>
              <a:spcBef>
                <a:spcPts val="0"/>
              </a:spcBef>
              <a:spcAft>
                <a:spcPts val="0"/>
              </a:spcAft>
              <a:buNone/>
            </a:pPr>
            <a:r>
              <a:rPr lang="ja" sz="1100">
                <a:solidFill>
                  <a:srgbClr val="073763"/>
                </a:solidFill>
              </a:rPr>
              <a:t>他社との比較の末ご発注いただくことができた。</a:t>
            </a:r>
            <a:endParaRPr sz="1100">
              <a:solidFill>
                <a:srgbClr val="073763"/>
              </a:solidFill>
            </a:endParaRPr>
          </a:p>
        </p:txBody>
      </p:sp>
      <p:pic>
        <p:nvPicPr>
          <p:cNvPr id="1318" name="Google Shape;1318;p81"/>
          <p:cNvPicPr preferRelativeResize="0"/>
          <p:nvPr/>
        </p:nvPicPr>
        <p:blipFill>
          <a:blip r:embed="rId4">
            <a:alphaModFix/>
          </a:blip>
          <a:stretch>
            <a:fillRect/>
          </a:stretch>
        </p:blipFill>
        <p:spPr>
          <a:xfrm>
            <a:off x="418475" y="2695200"/>
            <a:ext cx="3896366" cy="190049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8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 sz="3000" b="1"/>
              <a:t>参考：ferret Oneの年間マーケ数値</a:t>
            </a:r>
            <a:endParaRPr sz="3000" b="1"/>
          </a:p>
        </p:txBody>
      </p:sp>
      <p:sp>
        <p:nvSpPr>
          <p:cNvPr id="1324" name="Google Shape;1324;p8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solidFill>
                  <a:schemeClr val="lt1"/>
                </a:solidFill>
              </a:rPr>
              <a:t>参考：2022年1月〜2022年11月のferret One【チャネル】</a:t>
            </a:r>
            <a:endParaRPr/>
          </a:p>
        </p:txBody>
      </p:sp>
      <p:sp>
        <p:nvSpPr>
          <p:cNvPr id="1330" name="Google Shape;1330;p83"/>
          <p:cNvSpPr txBox="1"/>
          <p:nvPr/>
        </p:nvSpPr>
        <p:spPr>
          <a:xfrm>
            <a:off x="331050" y="436316"/>
            <a:ext cx="8481900" cy="520200"/>
          </a:xfrm>
          <a:prstGeom prst="rect">
            <a:avLst/>
          </a:prstGeom>
          <a:noFill/>
          <a:ln w="19050"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900" b="1">
                <a:solidFill>
                  <a:srgbClr val="2E3855"/>
                </a:solidFill>
              </a:rPr>
              <a:t>全体で1,102,139の流入を獲得、うちオーガニックからは820,265（74％）</a:t>
            </a:r>
            <a:endParaRPr sz="1900" b="1">
              <a:solidFill>
                <a:srgbClr val="2E3855"/>
              </a:solidFill>
            </a:endParaRPr>
          </a:p>
        </p:txBody>
      </p:sp>
      <p:pic>
        <p:nvPicPr>
          <p:cNvPr id="1331" name="Google Shape;1331;p83"/>
          <p:cNvPicPr preferRelativeResize="0"/>
          <p:nvPr/>
        </p:nvPicPr>
        <p:blipFill rotWithShape="1">
          <a:blip r:embed="rId3">
            <a:alphaModFix/>
          </a:blip>
          <a:srcRect b="13134"/>
          <a:stretch/>
        </p:blipFill>
        <p:spPr>
          <a:xfrm>
            <a:off x="152400" y="1411473"/>
            <a:ext cx="8839199" cy="3543124"/>
          </a:xfrm>
          <a:prstGeom prst="rect">
            <a:avLst/>
          </a:prstGeom>
          <a:noFill/>
          <a:ln>
            <a:noFill/>
          </a:ln>
          <a:effectLst>
            <a:outerShdw blurRad="57150" dist="19050" dir="5400000" algn="bl" rotWithShape="0">
              <a:srgbClr val="000000">
                <a:alpha val="50000"/>
              </a:srgbClr>
            </a:outerShdw>
          </a:effectLst>
        </p:spPr>
      </p:pic>
      <p:sp>
        <p:nvSpPr>
          <p:cNvPr id="1332" name="Google Shape;1332;p83"/>
          <p:cNvSpPr/>
          <p:nvPr/>
        </p:nvSpPr>
        <p:spPr>
          <a:xfrm>
            <a:off x="152400" y="2123425"/>
            <a:ext cx="8839200" cy="3999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3"/>
          <p:cNvSpPr/>
          <p:nvPr/>
        </p:nvSpPr>
        <p:spPr>
          <a:xfrm>
            <a:off x="152400" y="2953900"/>
            <a:ext cx="8839200" cy="419100"/>
          </a:xfrm>
          <a:prstGeom prst="rect">
            <a:avLst/>
          </a:prstGeom>
          <a:noFill/>
          <a:ln w="19050"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3"/>
          <p:cNvSpPr/>
          <p:nvPr/>
        </p:nvSpPr>
        <p:spPr>
          <a:xfrm>
            <a:off x="152400" y="3810324"/>
            <a:ext cx="8839200" cy="399900"/>
          </a:xfrm>
          <a:prstGeom prst="rect">
            <a:avLst/>
          </a:prstGeom>
          <a:noFill/>
          <a:ln w="19050"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84"/>
          <p:cNvSpPr txBox="1"/>
          <p:nvPr/>
        </p:nvSpPr>
        <p:spPr>
          <a:xfrm>
            <a:off x="331050" y="436316"/>
            <a:ext cx="8481900" cy="520200"/>
          </a:xfrm>
          <a:prstGeom prst="rect">
            <a:avLst/>
          </a:prstGeom>
          <a:noFill/>
          <a:ln w="19050"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900" b="1">
                <a:solidFill>
                  <a:srgbClr val="2E3855"/>
                </a:solidFill>
              </a:rPr>
              <a:t>全体で499,154の流入あり、オーガニックよりも広告の方が圧倒的に多い</a:t>
            </a:r>
            <a:endParaRPr sz="1900" b="1">
              <a:solidFill>
                <a:srgbClr val="2E3855"/>
              </a:solidFill>
            </a:endParaRPr>
          </a:p>
        </p:txBody>
      </p:sp>
      <p:pic>
        <p:nvPicPr>
          <p:cNvPr id="1340" name="Google Shape;1340;p84"/>
          <p:cNvPicPr preferRelativeResize="0"/>
          <p:nvPr/>
        </p:nvPicPr>
        <p:blipFill rotWithShape="1">
          <a:blip r:embed="rId3">
            <a:alphaModFix/>
          </a:blip>
          <a:srcRect b="10841"/>
          <a:stretch/>
        </p:blipFill>
        <p:spPr>
          <a:xfrm>
            <a:off x="152400" y="1412297"/>
            <a:ext cx="8839199" cy="3632550"/>
          </a:xfrm>
          <a:prstGeom prst="rect">
            <a:avLst/>
          </a:prstGeom>
          <a:noFill/>
          <a:ln>
            <a:noFill/>
          </a:ln>
          <a:effectLst>
            <a:outerShdw blurRad="57150" dist="19050" dir="5400000" algn="bl" rotWithShape="0">
              <a:srgbClr val="000000">
                <a:alpha val="50000"/>
              </a:srgbClr>
            </a:outerShdw>
          </a:effectLst>
        </p:spPr>
      </p:pic>
      <p:sp>
        <p:nvSpPr>
          <p:cNvPr id="1341" name="Google Shape;1341;p84"/>
          <p:cNvSpPr/>
          <p:nvPr/>
        </p:nvSpPr>
        <p:spPr>
          <a:xfrm>
            <a:off x="152400" y="2530117"/>
            <a:ext cx="8839200" cy="396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84"/>
          <p:cNvSpPr/>
          <p:nvPr/>
        </p:nvSpPr>
        <p:spPr>
          <a:xfrm>
            <a:off x="152400" y="2108601"/>
            <a:ext cx="8839200" cy="396300"/>
          </a:xfrm>
          <a:prstGeom prst="rect">
            <a:avLst/>
          </a:prstGeom>
          <a:noFill/>
          <a:ln w="2857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84"/>
          <p:cNvSpPr/>
          <p:nvPr/>
        </p:nvSpPr>
        <p:spPr>
          <a:xfrm>
            <a:off x="152400" y="3360324"/>
            <a:ext cx="8839200" cy="427800"/>
          </a:xfrm>
          <a:prstGeom prst="rect">
            <a:avLst/>
          </a:prstGeom>
          <a:noFill/>
          <a:ln w="28575" cap="flat" cmpd="sng">
            <a:solidFill>
              <a:srgbClr val="FF00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solidFill>
                  <a:schemeClr val="lt1"/>
                </a:solidFill>
              </a:rPr>
              <a:t>参考：2022年9月〜2022年10月のferret One</a:t>
            </a:r>
            <a:br>
              <a:rPr lang="ja">
                <a:solidFill>
                  <a:schemeClr val="lt1"/>
                </a:solidFill>
              </a:rPr>
            </a:br>
            <a:r>
              <a:rPr lang="ja">
                <a:solidFill>
                  <a:schemeClr val="lt1"/>
                </a:solidFill>
              </a:rPr>
              <a:t>　　　【オーガニック流入内訳】</a:t>
            </a:r>
            <a:endParaRPr/>
          </a:p>
        </p:txBody>
      </p:sp>
      <p:sp>
        <p:nvSpPr>
          <p:cNvPr id="1349" name="Google Shape;1349;p85"/>
          <p:cNvSpPr txBox="1"/>
          <p:nvPr/>
        </p:nvSpPr>
        <p:spPr>
          <a:xfrm>
            <a:off x="331050" y="436316"/>
            <a:ext cx="8481900" cy="520200"/>
          </a:xfrm>
          <a:prstGeom prst="rect">
            <a:avLst/>
          </a:prstGeom>
          <a:noFill/>
          <a:ln w="19050"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sz="1600" b="1">
                <a:solidFill>
                  <a:srgbClr val="2E3855"/>
                </a:solidFill>
              </a:rPr>
              <a:t>オーガニックからの流入先はブログページに集中</a:t>
            </a:r>
            <a:endParaRPr sz="1600" b="1">
              <a:solidFill>
                <a:srgbClr val="2E3855"/>
              </a:solidFill>
            </a:endParaRPr>
          </a:p>
          <a:p>
            <a:pPr marL="0" lvl="0" indent="0" algn="ctr" rtl="0">
              <a:spcBef>
                <a:spcPts val="0"/>
              </a:spcBef>
              <a:spcAft>
                <a:spcPts val="0"/>
              </a:spcAft>
              <a:buClr>
                <a:schemeClr val="dk1"/>
              </a:buClr>
              <a:buSzPts val="1100"/>
              <a:buFont typeface="Arial"/>
              <a:buNone/>
            </a:pPr>
            <a:r>
              <a:rPr lang="ja" sz="1600" b="1">
                <a:solidFill>
                  <a:srgbClr val="2E3855"/>
                </a:solidFill>
              </a:rPr>
              <a:t>潜在層や準顕在層の流入が多いと判断できる</a:t>
            </a:r>
            <a:endParaRPr sz="1900" b="1">
              <a:solidFill>
                <a:srgbClr val="2E3855"/>
              </a:solidFill>
            </a:endParaRPr>
          </a:p>
        </p:txBody>
      </p:sp>
      <p:pic>
        <p:nvPicPr>
          <p:cNvPr id="1350" name="Google Shape;1350;p85"/>
          <p:cNvPicPr preferRelativeResize="0"/>
          <p:nvPr/>
        </p:nvPicPr>
        <p:blipFill rotWithShape="1">
          <a:blip r:embed="rId3">
            <a:alphaModFix/>
          </a:blip>
          <a:srcRect b="5383"/>
          <a:stretch/>
        </p:blipFill>
        <p:spPr>
          <a:xfrm>
            <a:off x="1247850" y="1376817"/>
            <a:ext cx="6648300" cy="3747224"/>
          </a:xfrm>
          <a:prstGeom prst="rect">
            <a:avLst/>
          </a:prstGeom>
          <a:noFill/>
          <a:ln>
            <a:noFill/>
          </a:ln>
          <a:effectLst>
            <a:outerShdw blurRad="57150" dist="19050" dir="5400000" algn="bl" rotWithShape="0">
              <a:srgbClr val="000000">
                <a:alpha val="50000"/>
              </a:srgbClr>
            </a:outerShdw>
          </a:effectLst>
        </p:spPr>
      </p:pic>
      <p:sp>
        <p:nvSpPr>
          <p:cNvPr id="1351" name="Google Shape;1351;p85"/>
          <p:cNvSpPr/>
          <p:nvPr/>
        </p:nvSpPr>
        <p:spPr>
          <a:xfrm>
            <a:off x="1247850" y="1890492"/>
            <a:ext cx="6648300" cy="4320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85"/>
          <p:cNvSpPr/>
          <p:nvPr/>
        </p:nvSpPr>
        <p:spPr>
          <a:xfrm>
            <a:off x="1247850" y="2322492"/>
            <a:ext cx="6648300" cy="4320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5"/>
          <p:cNvSpPr/>
          <p:nvPr/>
        </p:nvSpPr>
        <p:spPr>
          <a:xfrm>
            <a:off x="1247850" y="2754492"/>
            <a:ext cx="6648300" cy="339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85"/>
          <p:cNvSpPr/>
          <p:nvPr/>
        </p:nvSpPr>
        <p:spPr>
          <a:xfrm>
            <a:off x="1247850" y="3094092"/>
            <a:ext cx="6648300" cy="4320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85"/>
          <p:cNvSpPr/>
          <p:nvPr/>
        </p:nvSpPr>
        <p:spPr>
          <a:xfrm>
            <a:off x="1247850" y="3526092"/>
            <a:ext cx="6648300" cy="4320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85"/>
          <p:cNvSpPr/>
          <p:nvPr/>
        </p:nvSpPr>
        <p:spPr>
          <a:xfrm>
            <a:off x="1247850" y="4297692"/>
            <a:ext cx="6648300" cy="4320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5"/>
          <p:cNvSpPr/>
          <p:nvPr/>
        </p:nvSpPr>
        <p:spPr>
          <a:xfrm>
            <a:off x="1247850" y="4729692"/>
            <a:ext cx="6648300" cy="3945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p86"/>
          <p:cNvPicPr preferRelativeResize="0"/>
          <p:nvPr/>
        </p:nvPicPr>
        <p:blipFill rotWithShape="1">
          <a:blip r:embed="rId3">
            <a:alphaModFix/>
          </a:blip>
          <a:srcRect b="9132"/>
          <a:stretch/>
        </p:blipFill>
        <p:spPr>
          <a:xfrm>
            <a:off x="1073875" y="1405411"/>
            <a:ext cx="6996250" cy="3647599"/>
          </a:xfrm>
          <a:prstGeom prst="rect">
            <a:avLst/>
          </a:prstGeom>
          <a:noFill/>
          <a:ln>
            <a:noFill/>
          </a:ln>
          <a:effectLst>
            <a:outerShdw blurRad="57150" dist="19050" dir="5400000" algn="bl" rotWithShape="0">
              <a:srgbClr val="000000">
                <a:alpha val="50000"/>
              </a:srgbClr>
            </a:outerShdw>
          </a:effectLst>
        </p:spPr>
      </p:pic>
      <p:sp>
        <p:nvSpPr>
          <p:cNvPr id="1363" name="Google Shape;1363;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solidFill>
                  <a:schemeClr val="lt1"/>
                </a:solidFill>
              </a:rPr>
              <a:t>参考：2022年9月〜2022年10月のferret One【CV数】</a:t>
            </a:r>
            <a:endParaRPr/>
          </a:p>
        </p:txBody>
      </p:sp>
      <p:sp>
        <p:nvSpPr>
          <p:cNvPr id="1364" name="Google Shape;1364;p86"/>
          <p:cNvSpPr txBox="1"/>
          <p:nvPr/>
        </p:nvSpPr>
        <p:spPr>
          <a:xfrm>
            <a:off x="331050" y="436316"/>
            <a:ext cx="8481900" cy="520200"/>
          </a:xfrm>
          <a:prstGeom prst="rect">
            <a:avLst/>
          </a:prstGeom>
          <a:noFill/>
          <a:ln w="19050"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b="1">
                <a:solidFill>
                  <a:srgbClr val="2E3855"/>
                </a:solidFill>
              </a:rPr>
              <a:t>資料請求やお問い合わせも一定獲得しつつ、</a:t>
            </a:r>
            <a:endParaRPr sz="1600" b="1">
              <a:solidFill>
                <a:srgbClr val="2E3855"/>
              </a:solidFill>
            </a:endParaRPr>
          </a:p>
          <a:p>
            <a:pPr marL="0" lvl="0" indent="0" algn="ctr" rtl="0">
              <a:spcBef>
                <a:spcPts val="0"/>
              </a:spcBef>
              <a:spcAft>
                <a:spcPts val="0"/>
              </a:spcAft>
              <a:buNone/>
            </a:pPr>
            <a:r>
              <a:rPr lang="ja" sz="1600" b="1">
                <a:solidFill>
                  <a:srgbClr val="2E3855"/>
                </a:solidFill>
              </a:rPr>
              <a:t>ホワイトペーパーやセミナー申し込みなどの潜在層向けのCVが多い</a:t>
            </a:r>
            <a:endParaRPr sz="1600" b="1">
              <a:solidFill>
                <a:srgbClr val="2E3855"/>
              </a:solidFill>
            </a:endParaRPr>
          </a:p>
        </p:txBody>
      </p:sp>
      <p:sp>
        <p:nvSpPr>
          <p:cNvPr id="1365" name="Google Shape;1365;p86"/>
          <p:cNvSpPr/>
          <p:nvPr/>
        </p:nvSpPr>
        <p:spPr>
          <a:xfrm>
            <a:off x="4144675" y="2328800"/>
            <a:ext cx="2206200" cy="1998900"/>
          </a:xfrm>
          <a:prstGeom prst="wedgeRoundRectCallout">
            <a:avLst>
              <a:gd name="adj1" fmla="val 63482"/>
              <a:gd name="adj2" fmla="val -53921"/>
              <a:gd name="adj3" fmla="val 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6"/>
          <p:cNvSpPr/>
          <p:nvPr/>
        </p:nvSpPr>
        <p:spPr>
          <a:xfrm>
            <a:off x="6242675" y="1407413"/>
            <a:ext cx="570600" cy="5202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6"/>
          <p:cNvSpPr txBox="1"/>
          <p:nvPr/>
        </p:nvSpPr>
        <p:spPr>
          <a:xfrm>
            <a:off x="4407111" y="2346389"/>
            <a:ext cx="1605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b="1"/>
              <a:t>CV内訳</a:t>
            </a:r>
            <a:endParaRPr sz="900"/>
          </a:p>
        </p:txBody>
      </p:sp>
      <p:sp>
        <p:nvSpPr>
          <p:cNvPr id="1368" name="Google Shape;1368;p86"/>
          <p:cNvSpPr txBox="1"/>
          <p:nvPr/>
        </p:nvSpPr>
        <p:spPr>
          <a:xfrm>
            <a:off x="4254950" y="2649624"/>
            <a:ext cx="21207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900" b="1">
                <a:solidFill>
                  <a:srgbClr val="FF0089"/>
                </a:solidFill>
              </a:rPr>
              <a:t>顕在層～明確層向けCV</a:t>
            </a:r>
            <a:endParaRPr sz="900" b="1">
              <a:solidFill>
                <a:srgbClr val="FF0089"/>
              </a:solidFill>
            </a:endParaRPr>
          </a:p>
          <a:p>
            <a:pPr marL="0" lvl="0" indent="0" algn="l" rtl="0">
              <a:spcBef>
                <a:spcPts val="0"/>
              </a:spcBef>
              <a:spcAft>
                <a:spcPts val="0"/>
              </a:spcAft>
              <a:buClr>
                <a:schemeClr val="dk1"/>
              </a:buClr>
              <a:buSzPts val="1100"/>
              <a:buFont typeface="Arial"/>
              <a:buNone/>
            </a:pPr>
            <a:r>
              <a:rPr lang="ja" sz="900" b="1">
                <a:solidFill>
                  <a:srgbClr val="FF0089"/>
                </a:solidFill>
              </a:rPr>
              <a:t>・お問い合わせ：351件</a:t>
            </a:r>
            <a:endParaRPr sz="900" b="1">
              <a:solidFill>
                <a:srgbClr val="FF0089"/>
              </a:solidFill>
            </a:endParaRPr>
          </a:p>
          <a:p>
            <a:pPr marL="0" lvl="0" indent="0" algn="l" rtl="0">
              <a:spcBef>
                <a:spcPts val="0"/>
              </a:spcBef>
              <a:spcAft>
                <a:spcPts val="0"/>
              </a:spcAft>
              <a:buClr>
                <a:schemeClr val="dk1"/>
              </a:buClr>
              <a:buSzPts val="1100"/>
              <a:buFont typeface="Arial"/>
              <a:buNone/>
            </a:pPr>
            <a:r>
              <a:rPr lang="ja" sz="900" b="1">
                <a:solidFill>
                  <a:srgbClr val="FF0089"/>
                </a:solidFill>
              </a:rPr>
              <a:t>・無料トライアル：119件</a:t>
            </a:r>
            <a:endParaRPr sz="900" b="1">
              <a:solidFill>
                <a:srgbClr val="FF0089"/>
              </a:solidFill>
            </a:endParaRPr>
          </a:p>
          <a:p>
            <a:pPr marL="0" lvl="0" indent="0" algn="l" rtl="0">
              <a:spcBef>
                <a:spcPts val="0"/>
              </a:spcBef>
              <a:spcAft>
                <a:spcPts val="0"/>
              </a:spcAft>
              <a:buClr>
                <a:schemeClr val="dk1"/>
              </a:buClr>
              <a:buSzPts val="1100"/>
              <a:buFont typeface="Arial"/>
              <a:buNone/>
            </a:pPr>
            <a:r>
              <a:rPr lang="ja" sz="900" b="1">
                <a:solidFill>
                  <a:srgbClr val="FF0089"/>
                </a:solidFill>
              </a:rPr>
              <a:t>・事例集：384件</a:t>
            </a:r>
            <a:endParaRPr sz="900" b="1">
              <a:solidFill>
                <a:srgbClr val="FF0089"/>
              </a:solidFill>
            </a:endParaRPr>
          </a:p>
          <a:p>
            <a:pPr marL="0" lvl="0" indent="0" algn="l" rtl="0">
              <a:spcBef>
                <a:spcPts val="0"/>
              </a:spcBef>
              <a:spcAft>
                <a:spcPts val="0"/>
              </a:spcAft>
              <a:buNone/>
            </a:pPr>
            <a:r>
              <a:rPr lang="ja" sz="900" b="1">
                <a:solidFill>
                  <a:srgbClr val="FF0089"/>
                </a:solidFill>
              </a:rPr>
              <a:t>・資料請求：1475件</a:t>
            </a:r>
            <a:endParaRPr sz="900" b="1">
              <a:solidFill>
                <a:srgbClr val="FF0089"/>
              </a:solidFill>
            </a:endParaRPr>
          </a:p>
          <a:p>
            <a:pPr marL="0" lvl="0" indent="0" algn="l" rtl="0">
              <a:spcBef>
                <a:spcPts val="0"/>
              </a:spcBef>
              <a:spcAft>
                <a:spcPts val="0"/>
              </a:spcAft>
              <a:buClr>
                <a:srgbClr val="000000"/>
              </a:buClr>
              <a:buSzPts val="1100"/>
              <a:buFont typeface="Arial"/>
              <a:buNone/>
            </a:pPr>
            <a:endParaRPr sz="900" b="1"/>
          </a:p>
          <a:p>
            <a:pPr marL="0" lvl="0" indent="0" algn="l" rtl="0">
              <a:spcBef>
                <a:spcPts val="0"/>
              </a:spcBef>
              <a:spcAft>
                <a:spcPts val="0"/>
              </a:spcAft>
              <a:buClr>
                <a:srgbClr val="000000"/>
              </a:buClr>
              <a:buSzPts val="1100"/>
              <a:buFont typeface="Arial"/>
              <a:buNone/>
            </a:pPr>
            <a:r>
              <a:rPr lang="ja" sz="900" b="1">
                <a:solidFill>
                  <a:schemeClr val="accent4"/>
                </a:solidFill>
              </a:rPr>
              <a:t>潜在層～準顕在層向けCV</a:t>
            </a:r>
            <a:endParaRPr sz="900" b="1">
              <a:solidFill>
                <a:schemeClr val="accent4"/>
              </a:solidFill>
            </a:endParaRPr>
          </a:p>
          <a:p>
            <a:pPr marL="0" lvl="0" indent="0" algn="l" rtl="0">
              <a:spcBef>
                <a:spcPts val="0"/>
              </a:spcBef>
              <a:spcAft>
                <a:spcPts val="0"/>
              </a:spcAft>
              <a:buClr>
                <a:schemeClr val="dk1"/>
              </a:buClr>
              <a:buSzPts val="1100"/>
              <a:buFont typeface="Arial"/>
              <a:buNone/>
            </a:pPr>
            <a:r>
              <a:rPr lang="ja" sz="900" b="1">
                <a:solidFill>
                  <a:schemeClr val="accent4"/>
                </a:solidFill>
              </a:rPr>
              <a:t>・ホワイトペーパー：4937件</a:t>
            </a:r>
            <a:endParaRPr sz="900" b="1">
              <a:solidFill>
                <a:schemeClr val="accent4"/>
              </a:solidFill>
            </a:endParaRPr>
          </a:p>
          <a:p>
            <a:pPr marL="0" lvl="0" indent="0" algn="l" rtl="0">
              <a:spcBef>
                <a:spcPts val="0"/>
              </a:spcBef>
              <a:spcAft>
                <a:spcPts val="0"/>
              </a:spcAft>
              <a:buNone/>
            </a:pPr>
            <a:r>
              <a:rPr lang="ja" sz="900" b="1">
                <a:solidFill>
                  <a:schemeClr val="accent4"/>
                </a:solidFill>
              </a:rPr>
              <a:t>・セミナー申し込み：4548件</a:t>
            </a:r>
            <a:endParaRPr sz="900" b="1">
              <a:solidFill>
                <a:schemeClr val="accent4"/>
              </a:solidFill>
            </a:endParaRPr>
          </a:p>
          <a:p>
            <a:pPr marL="0" lvl="0" indent="0" algn="l" rtl="0">
              <a:spcBef>
                <a:spcPts val="0"/>
              </a:spcBef>
              <a:spcAft>
                <a:spcPts val="0"/>
              </a:spcAft>
              <a:buClr>
                <a:schemeClr val="dk1"/>
              </a:buClr>
              <a:buSzPts val="1100"/>
              <a:buFont typeface="Arial"/>
              <a:buNone/>
            </a:pPr>
            <a:r>
              <a:rPr lang="ja" sz="900" b="1">
                <a:solidFill>
                  <a:schemeClr val="accent4"/>
                </a:solidFill>
              </a:rPr>
              <a:t>・カンファレンス申し込み：2081件</a:t>
            </a:r>
            <a:endParaRPr sz="900" b="1">
              <a:solidFill>
                <a:schemeClr val="accent4"/>
              </a:solidFill>
            </a:endParaRPr>
          </a:p>
          <a:p>
            <a:pPr marL="0" lvl="0" indent="0" algn="l" rtl="0">
              <a:spcBef>
                <a:spcPts val="0"/>
              </a:spcBef>
              <a:spcAft>
                <a:spcPts val="0"/>
              </a:spcAft>
              <a:buNone/>
            </a:pPr>
            <a:endParaRPr sz="900" b="1">
              <a:solidFill>
                <a:srgbClr val="434343"/>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ja">
                <a:solidFill>
                  <a:schemeClr val="lt1"/>
                </a:solidFill>
              </a:rPr>
              <a:t>参考：サイト公開後〜現在のferret One【記事公開数】</a:t>
            </a:r>
            <a:endParaRPr/>
          </a:p>
        </p:txBody>
      </p:sp>
      <p:sp>
        <p:nvSpPr>
          <p:cNvPr id="1374" name="Google Shape;1374;p87"/>
          <p:cNvSpPr txBox="1"/>
          <p:nvPr/>
        </p:nvSpPr>
        <p:spPr>
          <a:xfrm>
            <a:off x="331050" y="436316"/>
            <a:ext cx="8481900" cy="520200"/>
          </a:xfrm>
          <a:prstGeom prst="rect">
            <a:avLst/>
          </a:prstGeom>
          <a:noFill/>
          <a:ln w="19050"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b="1">
                <a:solidFill>
                  <a:srgbClr val="2E3855"/>
                </a:solidFill>
              </a:rPr>
              <a:t>現在までに595本の記事を公開</a:t>
            </a:r>
            <a:endParaRPr sz="1600" b="1">
              <a:solidFill>
                <a:srgbClr val="2E3855"/>
              </a:solidFill>
            </a:endParaRPr>
          </a:p>
          <a:p>
            <a:pPr marL="0" lvl="0" indent="0" algn="ctr" rtl="0">
              <a:spcBef>
                <a:spcPts val="0"/>
              </a:spcBef>
              <a:spcAft>
                <a:spcPts val="0"/>
              </a:spcAft>
              <a:buNone/>
            </a:pPr>
            <a:r>
              <a:rPr lang="ja" sz="1600" b="1">
                <a:solidFill>
                  <a:srgbClr val="2E3855"/>
                </a:solidFill>
              </a:rPr>
              <a:t>直近1年間は月平均30本前後追加、改修</a:t>
            </a:r>
            <a:endParaRPr sz="1600" b="1">
              <a:solidFill>
                <a:srgbClr val="2E3855"/>
              </a:solidFill>
            </a:endParaRPr>
          </a:p>
        </p:txBody>
      </p:sp>
      <p:pic>
        <p:nvPicPr>
          <p:cNvPr id="1375" name="Google Shape;1375;p87"/>
          <p:cNvPicPr preferRelativeResize="0"/>
          <p:nvPr/>
        </p:nvPicPr>
        <p:blipFill rotWithShape="1">
          <a:blip r:embed="rId3">
            <a:alphaModFix/>
          </a:blip>
          <a:srcRect b="26204"/>
          <a:stretch/>
        </p:blipFill>
        <p:spPr>
          <a:xfrm>
            <a:off x="844825" y="1639327"/>
            <a:ext cx="7454351" cy="3115624"/>
          </a:xfrm>
          <a:prstGeom prst="rect">
            <a:avLst/>
          </a:prstGeom>
          <a:noFill/>
          <a:ln>
            <a:noFill/>
          </a:ln>
          <a:effectLst>
            <a:outerShdw blurRad="57150" dist="19050" dir="5400000" algn="bl" rotWithShape="0">
              <a:srgbClr val="000000">
                <a:alpha val="50000"/>
              </a:srgbClr>
            </a:outerShdw>
          </a:effectLst>
        </p:spPr>
      </p:pic>
      <p:sp>
        <p:nvSpPr>
          <p:cNvPr id="1376" name="Google Shape;1376;p87"/>
          <p:cNvSpPr/>
          <p:nvPr/>
        </p:nvSpPr>
        <p:spPr>
          <a:xfrm>
            <a:off x="908403" y="2211383"/>
            <a:ext cx="563100" cy="3072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目指すべき状態</a:t>
            </a:r>
            <a:endParaRPr/>
          </a:p>
        </p:txBody>
      </p:sp>
      <p:sp>
        <p:nvSpPr>
          <p:cNvPr id="199" name="Google Shape;199;p25"/>
          <p:cNvSpPr/>
          <p:nvPr/>
        </p:nvSpPr>
        <p:spPr>
          <a:xfrm>
            <a:off x="323650" y="1401250"/>
            <a:ext cx="1732800" cy="948300"/>
          </a:xfrm>
          <a:prstGeom prst="rect">
            <a:avLst/>
          </a:prstGeom>
          <a:no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200" b="1">
                <a:solidFill>
                  <a:srgbClr val="073763"/>
                </a:solidFill>
                <a:latin typeface="HiraKakuPro-W3"/>
                <a:ea typeface="HiraKakuPro-W3"/>
                <a:cs typeface="HiraKakuPro-W3"/>
                <a:sym typeface="HiraKakuPro-W3"/>
              </a:rPr>
              <a:t>1.集客ラインナップ</a:t>
            </a:r>
            <a:endParaRPr sz="1200" b="1">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広告</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SEO</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ハウスリスト</a:t>
            </a:r>
            <a:endParaRPr sz="900">
              <a:solidFill>
                <a:srgbClr val="073763"/>
              </a:solidFill>
              <a:latin typeface="HiraKakuPro-W3"/>
              <a:ea typeface="HiraKakuPro-W3"/>
              <a:cs typeface="HiraKakuPro-W3"/>
              <a:sym typeface="HiraKakuPro-W3"/>
            </a:endParaRPr>
          </a:p>
        </p:txBody>
      </p:sp>
      <p:sp>
        <p:nvSpPr>
          <p:cNvPr id="200" name="Google Shape;200;p25"/>
          <p:cNvSpPr/>
          <p:nvPr/>
        </p:nvSpPr>
        <p:spPr>
          <a:xfrm>
            <a:off x="2304850" y="1401250"/>
            <a:ext cx="1732800" cy="948300"/>
          </a:xfrm>
          <a:prstGeom prst="rect">
            <a:avLst/>
          </a:prstGeom>
          <a:no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ja" sz="1200" b="1">
                <a:solidFill>
                  <a:srgbClr val="073763"/>
                </a:solidFill>
              </a:rPr>
              <a:t>2.キャッチコピー</a:t>
            </a:r>
            <a:endParaRPr sz="1200" b="1">
              <a:solidFill>
                <a:srgbClr val="073763"/>
              </a:solidFill>
            </a:endParaRPr>
          </a:p>
          <a:p>
            <a:pPr marL="0" lvl="0" indent="0" algn="l" rtl="0">
              <a:spcBef>
                <a:spcPts val="0"/>
              </a:spcBef>
              <a:spcAft>
                <a:spcPts val="0"/>
              </a:spcAft>
              <a:buNone/>
            </a:pPr>
            <a:r>
              <a:rPr lang="ja" sz="1200" b="1">
                <a:solidFill>
                  <a:srgbClr val="073763"/>
                </a:solidFill>
              </a:rPr>
              <a:t>3.キラーコンテンツ</a:t>
            </a:r>
            <a:endParaRPr sz="1200" b="1">
              <a:solidFill>
                <a:srgbClr val="073763"/>
              </a:solidFill>
            </a:endParaRPr>
          </a:p>
          <a:p>
            <a:pPr marL="0" lvl="0" indent="0" algn="l" rtl="0">
              <a:spcBef>
                <a:spcPts val="0"/>
              </a:spcBef>
              <a:spcAft>
                <a:spcPts val="0"/>
              </a:spcAft>
              <a:buNone/>
            </a:pPr>
            <a:endParaRPr sz="1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特徴・強み</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導入事例</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料金</a:t>
            </a:r>
            <a:endParaRPr sz="900">
              <a:solidFill>
                <a:srgbClr val="073763"/>
              </a:solidFill>
              <a:latin typeface="HiraKakuPro-W3"/>
              <a:ea typeface="HiraKakuPro-W3"/>
              <a:cs typeface="HiraKakuPro-W3"/>
              <a:sym typeface="HiraKakuPro-W3"/>
            </a:endParaRPr>
          </a:p>
        </p:txBody>
      </p:sp>
      <p:sp>
        <p:nvSpPr>
          <p:cNvPr id="201" name="Google Shape;201;p25"/>
          <p:cNvSpPr txBox="1"/>
          <p:nvPr/>
        </p:nvSpPr>
        <p:spPr>
          <a:xfrm>
            <a:off x="2326500" y="1400850"/>
            <a:ext cx="17112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solidFill>
                <a:srgbClr val="073763"/>
              </a:solidFill>
            </a:endParaRPr>
          </a:p>
        </p:txBody>
      </p:sp>
      <p:sp>
        <p:nvSpPr>
          <p:cNvPr id="202" name="Google Shape;202;p25"/>
          <p:cNvSpPr/>
          <p:nvPr/>
        </p:nvSpPr>
        <p:spPr>
          <a:xfrm>
            <a:off x="4286050" y="1401250"/>
            <a:ext cx="1732800" cy="948300"/>
          </a:xfrm>
          <a:prstGeom prst="rect">
            <a:avLst/>
          </a:prstGeom>
          <a:no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200" b="1">
                <a:solidFill>
                  <a:srgbClr val="073763"/>
                </a:solidFill>
              </a:rPr>
              <a:t>4.問い合わせ窓口設計</a:t>
            </a:r>
            <a:endParaRPr sz="1200" b="1">
              <a:solidFill>
                <a:srgbClr val="073763"/>
              </a:solidFill>
            </a:endParaRPr>
          </a:p>
          <a:p>
            <a:pPr marL="0" lvl="0" indent="0" algn="l" rtl="0">
              <a:spcBef>
                <a:spcPts val="0"/>
              </a:spcBef>
              <a:spcAft>
                <a:spcPts val="0"/>
              </a:spcAft>
              <a:buNone/>
            </a:pPr>
            <a:r>
              <a:rPr lang="ja" sz="600">
                <a:solidFill>
                  <a:srgbClr val="073763"/>
                </a:solidFill>
                <a:latin typeface="HiraKakuPro-W3"/>
                <a:ea typeface="HiraKakuPro-W3"/>
                <a:cs typeface="HiraKakuPro-W3"/>
                <a:sym typeface="HiraKakuPro-W3"/>
              </a:rPr>
              <a:t>　</a:t>
            </a:r>
            <a:endParaRPr sz="6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600">
                <a:solidFill>
                  <a:srgbClr val="073763"/>
                </a:solidFill>
                <a:latin typeface="HiraKakuPro-W3"/>
                <a:ea typeface="HiraKakuPro-W3"/>
                <a:cs typeface="HiraKakuPro-W3"/>
                <a:sym typeface="HiraKakuPro-W3"/>
              </a:rPr>
              <a:t>　  </a:t>
            </a:r>
            <a:r>
              <a:rPr lang="ja" sz="900">
                <a:solidFill>
                  <a:srgbClr val="073763"/>
                </a:solidFill>
                <a:latin typeface="HiraKakuPro-W3"/>
                <a:ea typeface="HiraKakuPro-W3"/>
                <a:cs typeface="HiraKakuPro-W3"/>
                <a:sym typeface="HiraKakuPro-W3"/>
              </a:rPr>
              <a:t>問い合わせ</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資料請求</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セミナー</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Clr>
                <a:srgbClr val="000000"/>
              </a:buClr>
              <a:buSzPts val="1100"/>
              <a:buFont typeface="Arial"/>
              <a:buNone/>
            </a:pPr>
            <a:r>
              <a:rPr lang="ja" sz="900">
                <a:solidFill>
                  <a:srgbClr val="073763"/>
                </a:solidFill>
                <a:latin typeface="HiraKakuPro-W3"/>
                <a:ea typeface="HiraKakuPro-W3"/>
                <a:cs typeface="HiraKakuPro-W3"/>
                <a:sym typeface="HiraKakuPro-W3"/>
              </a:rPr>
              <a:t>　ホワイトペーパー</a:t>
            </a:r>
            <a:endParaRPr sz="1200" b="1">
              <a:solidFill>
                <a:srgbClr val="073763"/>
              </a:solidFill>
            </a:endParaRPr>
          </a:p>
        </p:txBody>
      </p:sp>
      <p:cxnSp>
        <p:nvCxnSpPr>
          <p:cNvPr id="203" name="Google Shape;203;p25"/>
          <p:cNvCxnSpPr>
            <a:stCxn id="199" idx="3"/>
            <a:endCxn id="200" idx="1"/>
          </p:cNvCxnSpPr>
          <p:nvPr/>
        </p:nvCxnSpPr>
        <p:spPr>
          <a:xfrm>
            <a:off x="2056450" y="1875400"/>
            <a:ext cx="248400" cy="0"/>
          </a:xfrm>
          <a:prstGeom prst="straightConnector1">
            <a:avLst/>
          </a:prstGeom>
          <a:noFill/>
          <a:ln w="19050" cap="flat" cmpd="sng">
            <a:solidFill>
              <a:srgbClr val="C9DAF8"/>
            </a:solidFill>
            <a:prstDash val="solid"/>
            <a:round/>
            <a:headEnd type="none" w="med" len="med"/>
            <a:tailEnd type="triangle" w="med" len="med"/>
          </a:ln>
        </p:spPr>
      </p:cxnSp>
      <p:cxnSp>
        <p:nvCxnSpPr>
          <p:cNvPr id="204" name="Google Shape;204;p25"/>
          <p:cNvCxnSpPr>
            <a:stCxn id="200" idx="3"/>
            <a:endCxn id="202" idx="1"/>
          </p:cNvCxnSpPr>
          <p:nvPr/>
        </p:nvCxnSpPr>
        <p:spPr>
          <a:xfrm>
            <a:off x="4037650" y="1875400"/>
            <a:ext cx="248400" cy="0"/>
          </a:xfrm>
          <a:prstGeom prst="straightConnector1">
            <a:avLst/>
          </a:prstGeom>
          <a:noFill/>
          <a:ln w="19050" cap="flat" cmpd="sng">
            <a:solidFill>
              <a:srgbClr val="C9DAF8"/>
            </a:solidFill>
            <a:prstDash val="solid"/>
            <a:round/>
            <a:headEnd type="none" w="med" len="med"/>
            <a:tailEnd type="triangle" w="med" len="med"/>
          </a:ln>
        </p:spPr>
      </p:cxnSp>
      <p:sp>
        <p:nvSpPr>
          <p:cNvPr id="205" name="Google Shape;205;p25"/>
          <p:cNvSpPr/>
          <p:nvPr/>
        </p:nvSpPr>
        <p:spPr>
          <a:xfrm>
            <a:off x="334500" y="1050329"/>
            <a:ext cx="1732800" cy="270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latin typeface="HiraKakuPro-W3"/>
                <a:ea typeface="HiraKakuPro-W3"/>
                <a:cs typeface="HiraKakuPro-W3"/>
                <a:sym typeface="HiraKakuPro-W3"/>
              </a:rPr>
              <a:t>集客</a:t>
            </a:r>
            <a:endParaRPr b="1">
              <a:solidFill>
                <a:srgbClr val="FFFFFF"/>
              </a:solidFill>
              <a:latin typeface="HiraKakuPro-W3"/>
              <a:ea typeface="HiraKakuPro-W3"/>
              <a:cs typeface="HiraKakuPro-W3"/>
              <a:sym typeface="HiraKakuPro-W3"/>
            </a:endParaRPr>
          </a:p>
        </p:txBody>
      </p:sp>
      <p:sp>
        <p:nvSpPr>
          <p:cNvPr id="206" name="Google Shape;206;p25"/>
          <p:cNvSpPr/>
          <p:nvPr/>
        </p:nvSpPr>
        <p:spPr>
          <a:xfrm>
            <a:off x="2304850" y="1054750"/>
            <a:ext cx="1732800" cy="270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latin typeface="HiraKakuPro-W3"/>
                <a:ea typeface="HiraKakuPro-W3"/>
                <a:cs typeface="HiraKakuPro-W3"/>
                <a:sym typeface="HiraKakuPro-W3"/>
              </a:rPr>
              <a:t>コンテンツ</a:t>
            </a:r>
            <a:endParaRPr b="1">
              <a:solidFill>
                <a:srgbClr val="FFFFFF"/>
              </a:solidFill>
              <a:latin typeface="HiraKakuPro-W3"/>
              <a:ea typeface="HiraKakuPro-W3"/>
              <a:cs typeface="HiraKakuPro-W3"/>
              <a:sym typeface="HiraKakuPro-W3"/>
            </a:endParaRPr>
          </a:p>
        </p:txBody>
      </p:sp>
      <p:sp>
        <p:nvSpPr>
          <p:cNvPr id="207" name="Google Shape;207;p25"/>
          <p:cNvSpPr/>
          <p:nvPr/>
        </p:nvSpPr>
        <p:spPr>
          <a:xfrm>
            <a:off x="4296900" y="1047321"/>
            <a:ext cx="1732800" cy="270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latin typeface="HiraKakuPro-W3"/>
                <a:ea typeface="HiraKakuPro-W3"/>
                <a:cs typeface="HiraKakuPro-W3"/>
                <a:sym typeface="HiraKakuPro-W3"/>
              </a:rPr>
              <a:t>コンタクトポイント</a:t>
            </a:r>
            <a:endParaRPr sz="1200" b="1">
              <a:solidFill>
                <a:srgbClr val="FFFFFF"/>
              </a:solidFill>
              <a:latin typeface="HiraKakuPro-W3"/>
              <a:ea typeface="HiraKakuPro-W3"/>
              <a:cs typeface="HiraKakuPro-W3"/>
              <a:sym typeface="HiraKakuPro-W3"/>
            </a:endParaRPr>
          </a:p>
        </p:txBody>
      </p:sp>
      <p:sp>
        <p:nvSpPr>
          <p:cNvPr id="208" name="Google Shape;208;p25"/>
          <p:cNvSpPr/>
          <p:nvPr/>
        </p:nvSpPr>
        <p:spPr>
          <a:xfrm>
            <a:off x="6191025" y="1401250"/>
            <a:ext cx="2581200" cy="948300"/>
          </a:xfrm>
          <a:prstGeom prst="rect">
            <a:avLst/>
          </a:prstGeom>
          <a:no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073763"/>
              </a:solidFill>
              <a:latin typeface="HiraKakuPro-W3"/>
              <a:ea typeface="HiraKakuPro-W3"/>
              <a:cs typeface="HiraKakuPro-W3"/>
              <a:sym typeface="HiraKakuPro-W3"/>
            </a:endParaRPr>
          </a:p>
          <a:p>
            <a:pPr marL="0" lvl="0" indent="0" algn="l" rtl="0">
              <a:spcBef>
                <a:spcPts val="0"/>
              </a:spcBef>
              <a:spcAft>
                <a:spcPts val="0"/>
              </a:spcAft>
              <a:buClr>
                <a:srgbClr val="000000"/>
              </a:buClr>
              <a:buSzPts val="1100"/>
              <a:buFont typeface="Arial"/>
              <a:buNone/>
            </a:pPr>
            <a:r>
              <a:rPr lang="ja" sz="1200" b="1">
                <a:solidFill>
                  <a:srgbClr val="073763"/>
                </a:solidFill>
                <a:latin typeface="HiraKakuPro-W3"/>
                <a:ea typeface="HiraKakuPro-W3"/>
                <a:cs typeface="HiraKakuPro-W3"/>
                <a:sym typeface="HiraKakuPro-W3"/>
              </a:rPr>
              <a:t>5.営業判別基準</a:t>
            </a:r>
            <a:r>
              <a:rPr lang="ja" sz="900">
                <a:solidFill>
                  <a:srgbClr val="073763"/>
                </a:solidFill>
                <a:latin typeface="HiraKakuPro-W3"/>
                <a:ea typeface="HiraKakuPro-W3"/>
                <a:cs typeface="HiraKakuPro-W3"/>
                <a:sym typeface="HiraKakuPro-W3"/>
              </a:rPr>
              <a:t>（役職、企業規模 等）</a:t>
            </a:r>
            <a:endParaRPr sz="1200" b="1">
              <a:solidFill>
                <a:srgbClr val="073763"/>
              </a:solidFill>
              <a:latin typeface="HiraKakuPro-W3"/>
              <a:ea typeface="HiraKakuPro-W3"/>
              <a:cs typeface="HiraKakuPro-W3"/>
              <a:sym typeface="HiraKakuPro-W3"/>
            </a:endParaRPr>
          </a:p>
          <a:p>
            <a:pPr marL="0" lvl="0" indent="0" algn="l" rtl="0">
              <a:spcBef>
                <a:spcPts val="0"/>
              </a:spcBef>
              <a:spcAft>
                <a:spcPts val="0"/>
              </a:spcAft>
              <a:buClr>
                <a:srgbClr val="000000"/>
              </a:buClr>
              <a:buSzPts val="1100"/>
              <a:buFont typeface="Arial"/>
              <a:buNone/>
            </a:pPr>
            <a:r>
              <a:rPr lang="ja" sz="1200" b="1">
                <a:solidFill>
                  <a:srgbClr val="073763"/>
                </a:solidFill>
                <a:latin typeface="HiraKakuPro-W3"/>
                <a:ea typeface="HiraKakuPro-W3"/>
                <a:cs typeface="HiraKakuPro-W3"/>
                <a:sym typeface="HiraKakuPro-W3"/>
              </a:rPr>
              <a:t>6.イベント / キャンペーン</a:t>
            </a:r>
            <a:endParaRPr sz="1200" b="1">
              <a:solidFill>
                <a:srgbClr val="073763"/>
              </a:solidFill>
              <a:latin typeface="HiraKakuPro-W3"/>
              <a:ea typeface="HiraKakuPro-W3"/>
              <a:cs typeface="HiraKakuPro-W3"/>
              <a:sym typeface="HiraKakuPro-W3"/>
            </a:endParaRPr>
          </a:p>
          <a:p>
            <a:pPr marL="0" lvl="0" indent="0" algn="l" rtl="0">
              <a:spcBef>
                <a:spcPts val="0"/>
              </a:spcBef>
              <a:spcAft>
                <a:spcPts val="0"/>
              </a:spcAft>
              <a:buClr>
                <a:srgbClr val="000000"/>
              </a:buClr>
              <a:buSzPts val="1100"/>
              <a:buFont typeface="Arial"/>
              <a:buNone/>
            </a:pPr>
            <a:r>
              <a:rPr lang="ja" sz="1200" b="1">
                <a:solidFill>
                  <a:srgbClr val="073763"/>
                </a:solidFill>
                <a:latin typeface="HiraKakuPro-W3"/>
                <a:ea typeface="HiraKakuPro-W3"/>
                <a:cs typeface="HiraKakuPro-W3"/>
                <a:sym typeface="HiraKakuPro-W3"/>
              </a:rPr>
              <a:t>7.営業アプローチ</a:t>
            </a:r>
            <a:r>
              <a:rPr lang="ja" sz="900">
                <a:solidFill>
                  <a:srgbClr val="073763"/>
                </a:solidFill>
                <a:latin typeface="HiraKakuPro-W3"/>
                <a:ea typeface="HiraKakuPro-W3"/>
                <a:cs typeface="HiraKakuPro-W3"/>
                <a:sym typeface="HiraKakuPro-W3"/>
              </a:rPr>
              <a:t>（電話、メール）</a:t>
            </a:r>
            <a:endParaRPr sz="1200" b="1">
              <a:solidFill>
                <a:srgbClr val="073763"/>
              </a:solidFill>
              <a:latin typeface="HiraKakuPro-W3"/>
              <a:ea typeface="HiraKakuPro-W3"/>
              <a:cs typeface="HiraKakuPro-W3"/>
              <a:sym typeface="HiraKakuPro-W3"/>
            </a:endParaRPr>
          </a:p>
        </p:txBody>
      </p:sp>
      <p:sp>
        <p:nvSpPr>
          <p:cNvPr id="209" name="Google Shape;209;p25"/>
          <p:cNvSpPr/>
          <p:nvPr/>
        </p:nvSpPr>
        <p:spPr>
          <a:xfrm>
            <a:off x="6191038" y="1400850"/>
            <a:ext cx="821700" cy="270000"/>
          </a:xfrm>
          <a:prstGeom prst="homePlate">
            <a:avLst>
              <a:gd name="adj" fmla="val 50000"/>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700" b="1">
                <a:solidFill>
                  <a:srgbClr val="073763"/>
                </a:solidFill>
                <a:latin typeface="HiraKakuPro-W3"/>
                <a:ea typeface="HiraKakuPro-W3"/>
                <a:cs typeface="HiraKakuPro-W3"/>
                <a:sym typeface="HiraKakuPro-W3"/>
              </a:rPr>
              <a:t>ファースト</a:t>
            </a:r>
            <a:endParaRPr sz="700" b="1">
              <a:solidFill>
                <a:srgbClr val="073763"/>
              </a:solidFill>
              <a:latin typeface="HiraKakuPro-W3"/>
              <a:ea typeface="HiraKakuPro-W3"/>
              <a:cs typeface="HiraKakuPro-W3"/>
              <a:sym typeface="HiraKakuPro-W3"/>
            </a:endParaRPr>
          </a:p>
          <a:p>
            <a:pPr marL="0" lvl="0" indent="0" algn="ctr" rtl="0">
              <a:spcBef>
                <a:spcPts val="0"/>
              </a:spcBef>
              <a:spcAft>
                <a:spcPts val="0"/>
              </a:spcAft>
              <a:buNone/>
            </a:pPr>
            <a:r>
              <a:rPr lang="ja" sz="700" b="1">
                <a:solidFill>
                  <a:srgbClr val="073763"/>
                </a:solidFill>
                <a:latin typeface="HiraKakuPro-W3"/>
                <a:ea typeface="HiraKakuPro-W3"/>
                <a:cs typeface="HiraKakuPro-W3"/>
                <a:sym typeface="HiraKakuPro-W3"/>
              </a:rPr>
              <a:t>コンタクト</a:t>
            </a:r>
            <a:endParaRPr sz="700" b="1">
              <a:solidFill>
                <a:srgbClr val="073763"/>
              </a:solidFill>
              <a:latin typeface="HiraKakuPro-W3"/>
              <a:ea typeface="HiraKakuPro-W3"/>
              <a:cs typeface="HiraKakuPro-W3"/>
              <a:sym typeface="HiraKakuPro-W3"/>
            </a:endParaRPr>
          </a:p>
        </p:txBody>
      </p:sp>
      <p:sp>
        <p:nvSpPr>
          <p:cNvPr id="210" name="Google Shape;210;p25"/>
          <p:cNvSpPr/>
          <p:nvPr/>
        </p:nvSpPr>
        <p:spPr>
          <a:xfrm>
            <a:off x="7012826" y="1400850"/>
            <a:ext cx="879600" cy="270000"/>
          </a:xfrm>
          <a:prstGeom prst="homePlate">
            <a:avLst>
              <a:gd name="adj" fmla="val 50000"/>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latin typeface="HiraKakuPro-W3"/>
                <a:ea typeface="HiraKakuPro-W3"/>
                <a:cs typeface="HiraKakuPro-W3"/>
                <a:sym typeface="HiraKakuPro-W3"/>
              </a:rPr>
              <a:t>提案活動</a:t>
            </a:r>
            <a:endParaRPr sz="1000" b="1">
              <a:solidFill>
                <a:srgbClr val="073763"/>
              </a:solidFill>
              <a:latin typeface="HiraKakuPro-W3"/>
              <a:ea typeface="HiraKakuPro-W3"/>
              <a:cs typeface="HiraKakuPro-W3"/>
              <a:sym typeface="HiraKakuPro-W3"/>
            </a:endParaRPr>
          </a:p>
        </p:txBody>
      </p:sp>
      <p:sp>
        <p:nvSpPr>
          <p:cNvPr id="211" name="Google Shape;211;p25"/>
          <p:cNvSpPr/>
          <p:nvPr/>
        </p:nvSpPr>
        <p:spPr>
          <a:xfrm>
            <a:off x="6207225" y="1054750"/>
            <a:ext cx="2548800" cy="270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a:solidFill>
                  <a:srgbClr val="FFFFFF"/>
                </a:solidFill>
                <a:latin typeface="HiraKakuPro-W3"/>
                <a:ea typeface="HiraKakuPro-W3"/>
                <a:cs typeface="HiraKakuPro-W3"/>
                <a:sym typeface="HiraKakuPro-W3"/>
              </a:rPr>
              <a:t>営業活動</a:t>
            </a:r>
            <a:endParaRPr sz="1200" b="1">
              <a:solidFill>
                <a:srgbClr val="FFFFFF"/>
              </a:solidFill>
              <a:latin typeface="HiraKakuPro-W3"/>
              <a:ea typeface="HiraKakuPro-W3"/>
              <a:cs typeface="HiraKakuPro-W3"/>
              <a:sym typeface="HiraKakuPro-W3"/>
            </a:endParaRPr>
          </a:p>
        </p:txBody>
      </p:sp>
      <p:sp>
        <p:nvSpPr>
          <p:cNvPr id="212" name="Google Shape;212;p25"/>
          <p:cNvSpPr/>
          <p:nvPr/>
        </p:nvSpPr>
        <p:spPr>
          <a:xfrm>
            <a:off x="4320950" y="2749675"/>
            <a:ext cx="4419000" cy="948300"/>
          </a:xfrm>
          <a:prstGeom prst="rect">
            <a:avLst/>
          </a:prstGeom>
          <a:solidFill>
            <a:srgbClr val="FFFFFF"/>
          </a:solid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200" b="1">
                <a:solidFill>
                  <a:srgbClr val="073763"/>
                </a:solidFill>
                <a:latin typeface="HiraKakuPro-W3"/>
                <a:ea typeface="HiraKakuPro-W3"/>
                <a:cs typeface="HiraKakuPro-W3"/>
                <a:sym typeface="HiraKakuPro-W3"/>
              </a:rPr>
              <a:t>8.管理システム / 管理方式</a:t>
            </a:r>
            <a:endParaRPr sz="1200" b="1">
              <a:solidFill>
                <a:srgbClr val="073763"/>
              </a:solidFill>
              <a:latin typeface="HiraKakuPro-W3"/>
              <a:ea typeface="HiraKakuPro-W3"/>
              <a:cs typeface="HiraKakuPro-W3"/>
              <a:sym typeface="HiraKakuPro-W3"/>
            </a:endParaRPr>
          </a:p>
          <a:p>
            <a:pPr marL="0" lvl="0" indent="0" algn="l" rtl="0">
              <a:spcBef>
                <a:spcPts val="0"/>
              </a:spcBef>
              <a:spcAft>
                <a:spcPts val="0"/>
              </a:spcAft>
              <a:buNone/>
            </a:pPr>
            <a:endParaRPr sz="400" b="1">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リード情報</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顧客情報</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商談情報（チャネル別商談化率 等）</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Clr>
                <a:srgbClr val="000000"/>
              </a:buClr>
              <a:buSzPts val="1100"/>
              <a:buFont typeface="Arial"/>
              <a:buNone/>
            </a:pPr>
            <a:r>
              <a:rPr lang="ja" sz="900">
                <a:solidFill>
                  <a:srgbClr val="073763"/>
                </a:solidFill>
                <a:latin typeface="HiraKakuPro-W3"/>
                <a:ea typeface="HiraKakuPro-W3"/>
                <a:cs typeface="HiraKakuPro-W3"/>
                <a:sym typeface="HiraKakuPro-W3"/>
              </a:rPr>
              <a:t>　受注情報（受注企業の傾向分析、受注理由 等）</a:t>
            </a:r>
            <a:endParaRPr sz="1200" b="1">
              <a:solidFill>
                <a:srgbClr val="073763"/>
              </a:solidFill>
              <a:latin typeface="HiraKakuPro-W3"/>
              <a:ea typeface="HiraKakuPro-W3"/>
              <a:cs typeface="HiraKakuPro-W3"/>
              <a:sym typeface="HiraKakuPro-W3"/>
            </a:endParaRPr>
          </a:p>
        </p:txBody>
      </p:sp>
      <p:sp>
        <p:nvSpPr>
          <p:cNvPr id="213" name="Google Shape;213;p25"/>
          <p:cNvSpPr/>
          <p:nvPr/>
        </p:nvSpPr>
        <p:spPr>
          <a:xfrm flipH="1">
            <a:off x="4293225" y="3790100"/>
            <a:ext cx="4462800" cy="270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rPr>
              <a:t>データ化</a:t>
            </a:r>
            <a:endParaRPr b="1">
              <a:solidFill>
                <a:srgbClr val="FFFFFF"/>
              </a:solidFill>
            </a:endParaRPr>
          </a:p>
        </p:txBody>
      </p:sp>
      <p:cxnSp>
        <p:nvCxnSpPr>
          <p:cNvPr id="214" name="Google Shape;214;p25"/>
          <p:cNvCxnSpPr>
            <a:stCxn id="202" idx="3"/>
            <a:endCxn id="208" idx="1"/>
          </p:cNvCxnSpPr>
          <p:nvPr/>
        </p:nvCxnSpPr>
        <p:spPr>
          <a:xfrm>
            <a:off x="6018850" y="1875400"/>
            <a:ext cx="172200" cy="0"/>
          </a:xfrm>
          <a:prstGeom prst="straightConnector1">
            <a:avLst/>
          </a:prstGeom>
          <a:noFill/>
          <a:ln w="19050" cap="flat" cmpd="sng">
            <a:solidFill>
              <a:srgbClr val="C9DAF8"/>
            </a:solidFill>
            <a:prstDash val="solid"/>
            <a:round/>
            <a:headEnd type="none" w="med" len="med"/>
            <a:tailEnd type="triangle" w="med" len="med"/>
          </a:ln>
        </p:spPr>
      </p:cxnSp>
      <p:cxnSp>
        <p:nvCxnSpPr>
          <p:cNvPr id="215" name="Google Shape;215;p25"/>
          <p:cNvCxnSpPr/>
          <p:nvPr/>
        </p:nvCxnSpPr>
        <p:spPr>
          <a:xfrm>
            <a:off x="7481625" y="2359763"/>
            <a:ext cx="0" cy="399900"/>
          </a:xfrm>
          <a:prstGeom prst="straightConnector1">
            <a:avLst/>
          </a:prstGeom>
          <a:noFill/>
          <a:ln w="19050" cap="flat" cmpd="sng">
            <a:solidFill>
              <a:srgbClr val="C9DAF8"/>
            </a:solidFill>
            <a:prstDash val="solid"/>
            <a:round/>
            <a:headEnd type="none" w="med" len="med"/>
            <a:tailEnd type="triangle" w="med" len="med"/>
          </a:ln>
        </p:spPr>
      </p:cxnSp>
      <p:cxnSp>
        <p:nvCxnSpPr>
          <p:cNvPr id="216" name="Google Shape;216;p25"/>
          <p:cNvCxnSpPr/>
          <p:nvPr/>
        </p:nvCxnSpPr>
        <p:spPr>
          <a:xfrm>
            <a:off x="5152450" y="2351562"/>
            <a:ext cx="0" cy="417000"/>
          </a:xfrm>
          <a:prstGeom prst="straightConnector1">
            <a:avLst/>
          </a:prstGeom>
          <a:noFill/>
          <a:ln w="19050" cap="flat" cmpd="sng">
            <a:solidFill>
              <a:srgbClr val="C9DAF8"/>
            </a:solidFill>
            <a:prstDash val="solid"/>
            <a:round/>
            <a:headEnd type="none" w="med" len="med"/>
            <a:tailEnd type="triangle" w="med" len="med"/>
          </a:ln>
        </p:spPr>
      </p:cxnSp>
      <p:sp>
        <p:nvSpPr>
          <p:cNvPr id="217" name="Google Shape;217;p25"/>
          <p:cNvSpPr/>
          <p:nvPr/>
        </p:nvSpPr>
        <p:spPr>
          <a:xfrm>
            <a:off x="2304850" y="2749525"/>
            <a:ext cx="1732800" cy="948300"/>
          </a:xfrm>
          <a:prstGeom prst="rect">
            <a:avLst/>
          </a:prstGeom>
          <a:no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200" b="1">
                <a:solidFill>
                  <a:srgbClr val="073763"/>
                </a:solidFill>
                <a:latin typeface="HiraKakuPro-W3"/>
                <a:ea typeface="HiraKakuPro-W3"/>
                <a:cs typeface="HiraKakuPro-W3"/>
                <a:sym typeface="HiraKakuPro-W3"/>
              </a:rPr>
              <a:t>9.再アプローチ基準</a:t>
            </a:r>
            <a:endParaRPr sz="1200" b="1">
              <a:solidFill>
                <a:srgbClr val="073763"/>
              </a:solidFill>
              <a:latin typeface="HiraKakuPro-W3"/>
              <a:ea typeface="HiraKakuPro-W3"/>
              <a:cs typeface="HiraKakuPro-W3"/>
              <a:sym typeface="HiraKakuPro-W3"/>
            </a:endParaRPr>
          </a:p>
          <a:p>
            <a:pPr marL="0" lvl="0" indent="0" algn="l" rtl="0">
              <a:spcBef>
                <a:spcPts val="0"/>
              </a:spcBef>
              <a:spcAft>
                <a:spcPts val="0"/>
              </a:spcAft>
              <a:buNone/>
            </a:pP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どのタイミングで</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再度アプローチをするか</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Clr>
                <a:srgbClr val="000000"/>
              </a:buClr>
              <a:buSzPts val="1100"/>
              <a:buFont typeface="Arial"/>
              <a:buNone/>
            </a:pPr>
            <a:r>
              <a:rPr lang="ja" sz="900">
                <a:solidFill>
                  <a:srgbClr val="073763"/>
                </a:solidFill>
                <a:latin typeface="HiraKakuPro-W3"/>
                <a:ea typeface="HiraKakuPro-W3"/>
                <a:cs typeface="HiraKakuPro-W3"/>
                <a:sym typeface="HiraKakuPro-W3"/>
              </a:rPr>
              <a:t>　タイミングの検知する手段</a:t>
            </a:r>
            <a:endParaRPr sz="900">
              <a:solidFill>
                <a:srgbClr val="073763"/>
              </a:solidFill>
              <a:latin typeface="HiraKakuPro-W3"/>
              <a:ea typeface="HiraKakuPro-W3"/>
              <a:cs typeface="HiraKakuPro-W3"/>
              <a:sym typeface="HiraKakuPro-W3"/>
            </a:endParaRPr>
          </a:p>
        </p:txBody>
      </p:sp>
      <p:sp>
        <p:nvSpPr>
          <p:cNvPr id="218" name="Google Shape;218;p25"/>
          <p:cNvSpPr/>
          <p:nvPr/>
        </p:nvSpPr>
        <p:spPr>
          <a:xfrm flipH="1">
            <a:off x="340550" y="3790100"/>
            <a:ext cx="3697200" cy="270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b="1">
                <a:solidFill>
                  <a:srgbClr val="FFFFFF"/>
                </a:solidFill>
                <a:latin typeface="HiraKakuPro-W3"/>
                <a:ea typeface="HiraKakuPro-W3"/>
                <a:cs typeface="HiraKakuPro-W3"/>
                <a:sym typeface="HiraKakuPro-W3"/>
              </a:rPr>
              <a:t>リードナーチャリング</a:t>
            </a:r>
            <a:endParaRPr b="1">
              <a:solidFill>
                <a:srgbClr val="FFFFFF"/>
              </a:solidFill>
              <a:latin typeface="HiraKakuPro-W3"/>
              <a:ea typeface="HiraKakuPro-W3"/>
              <a:cs typeface="HiraKakuPro-W3"/>
              <a:sym typeface="HiraKakuPro-W3"/>
            </a:endParaRPr>
          </a:p>
        </p:txBody>
      </p:sp>
      <p:cxnSp>
        <p:nvCxnSpPr>
          <p:cNvPr id="219" name="Google Shape;219;p25"/>
          <p:cNvCxnSpPr>
            <a:stCxn id="212" idx="1"/>
            <a:endCxn id="217" idx="3"/>
          </p:cNvCxnSpPr>
          <p:nvPr/>
        </p:nvCxnSpPr>
        <p:spPr>
          <a:xfrm rot="10800000">
            <a:off x="4037750" y="3223825"/>
            <a:ext cx="283200" cy="0"/>
          </a:xfrm>
          <a:prstGeom prst="straightConnector1">
            <a:avLst/>
          </a:prstGeom>
          <a:noFill/>
          <a:ln w="19050" cap="flat" cmpd="sng">
            <a:solidFill>
              <a:srgbClr val="C9DAF8"/>
            </a:solidFill>
            <a:prstDash val="solid"/>
            <a:round/>
            <a:headEnd type="none" w="med" len="med"/>
            <a:tailEnd type="triangle" w="med" len="med"/>
          </a:ln>
        </p:spPr>
      </p:cxnSp>
      <p:sp>
        <p:nvSpPr>
          <p:cNvPr id="220" name="Google Shape;220;p25"/>
          <p:cNvSpPr/>
          <p:nvPr/>
        </p:nvSpPr>
        <p:spPr>
          <a:xfrm>
            <a:off x="323650" y="2741425"/>
            <a:ext cx="1732800" cy="956400"/>
          </a:xfrm>
          <a:prstGeom prst="rect">
            <a:avLst/>
          </a:prstGeom>
          <a:noFill/>
          <a:ln w="28575" cap="flat" cmpd="sng">
            <a:solidFill>
              <a:srgbClr val="2E38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200" b="1">
                <a:solidFill>
                  <a:srgbClr val="073763"/>
                </a:solidFill>
                <a:latin typeface="HiraKakuPro-W3"/>
                <a:ea typeface="HiraKakuPro-W3"/>
                <a:cs typeface="HiraKakuPro-W3"/>
                <a:sym typeface="HiraKakuPro-W3"/>
              </a:rPr>
              <a:t>10.再アプローチ方式</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メール</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DM</a:t>
            </a:r>
            <a:endParaRPr sz="900">
              <a:solidFill>
                <a:srgbClr val="073763"/>
              </a:solidFill>
              <a:latin typeface="HiraKakuPro-W3"/>
              <a:ea typeface="HiraKakuPro-W3"/>
              <a:cs typeface="HiraKakuPro-W3"/>
              <a:sym typeface="HiraKakuPro-W3"/>
            </a:endParaRPr>
          </a:p>
          <a:p>
            <a:pPr marL="0" lvl="0" indent="0" algn="l" rtl="0">
              <a:spcBef>
                <a:spcPts val="0"/>
              </a:spcBef>
              <a:spcAft>
                <a:spcPts val="0"/>
              </a:spcAft>
              <a:buNone/>
            </a:pPr>
            <a:r>
              <a:rPr lang="ja" sz="900">
                <a:solidFill>
                  <a:srgbClr val="073763"/>
                </a:solidFill>
                <a:latin typeface="HiraKakuPro-W3"/>
                <a:ea typeface="HiraKakuPro-W3"/>
                <a:cs typeface="HiraKakuPro-W3"/>
                <a:sym typeface="HiraKakuPro-W3"/>
              </a:rPr>
              <a:t>　電話</a:t>
            </a:r>
            <a:endParaRPr>
              <a:solidFill>
                <a:srgbClr val="073763"/>
              </a:solidFill>
            </a:endParaRPr>
          </a:p>
        </p:txBody>
      </p:sp>
      <p:cxnSp>
        <p:nvCxnSpPr>
          <p:cNvPr id="221" name="Google Shape;221;p25"/>
          <p:cNvCxnSpPr>
            <a:stCxn id="217" idx="1"/>
            <a:endCxn id="220" idx="3"/>
          </p:cNvCxnSpPr>
          <p:nvPr/>
        </p:nvCxnSpPr>
        <p:spPr>
          <a:xfrm rot="10800000">
            <a:off x="2056450" y="3219775"/>
            <a:ext cx="248400" cy="3900"/>
          </a:xfrm>
          <a:prstGeom prst="straightConnector1">
            <a:avLst/>
          </a:prstGeom>
          <a:noFill/>
          <a:ln w="19050" cap="flat" cmpd="sng">
            <a:solidFill>
              <a:srgbClr val="C9DAF8"/>
            </a:solidFill>
            <a:prstDash val="solid"/>
            <a:round/>
            <a:headEnd type="none" w="med" len="med"/>
            <a:tailEnd type="triangle" w="med" len="med"/>
          </a:ln>
        </p:spPr>
      </p:cxnSp>
      <p:cxnSp>
        <p:nvCxnSpPr>
          <p:cNvPr id="222" name="Google Shape;222;p25"/>
          <p:cNvCxnSpPr>
            <a:stCxn id="220" idx="0"/>
            <a:endCxn id="199" idx="2"/>
          </p:cNvCxnSpPr>
          <p:nvPr/>
        </p:nvCxnSpPr>
        <p:spPr>
          <a:xfrm rot="10800000">
            <a:off x="1190050" y="2349625"/>
            <a:ext cx="0" cy="391800"/>
          </a:xfrm>
          <a:prstGeom prst="straightConnector1">
            <a:avLst/>
          </a:prstGeom>
          <a:noFill/>
          <a:ln w="19050" cap="flat" cmpd="sng">
            <a:solidFill>
              <a:srgbClr val="C9DAF8"/>
            </a:solidFill>
            <a:prstDash val="solid"/>
            <a:round/>
            <a:headEnd type="none" w="med" len="med"/>
            <a:tailEnd type="triangle" w="med" len="med"/>
          </a:ln>
        </p:spPr>
      </p:cxnSp>
      <p:pic>
        <p:nvPicPr>
          <p:cNvPr id="223" name="Google Shape;223;p25"/>
          <p:cNvPicPr preferRelativeResize="0"/>
          <p:nvPr/>
        </p:nvPicPr>
        <p:blipFill>
          <a:blip r:embed="rId3">
            <a:alphaModFix/>
          </a:blip>
          <a:stretch>
            <a:fillRect/>
          </a:stretch>
        </p:blipFill>
        <p:spPr>
          <a:xfrm>
            <a:off x="6950575" y="2796039"/>
            <a:ext cx="1671697" cy="831600"/>
          </a:xfrm>
          <a:prstGeom prst="rect">
            <a:avLst/>
          </a:prstGeom>
          <a:noFill/>
          <a:ln>
            <a:noFill/>
          </a:ln>
        </p:spPr>
      </p:pic>
      <p:pic>
        <p:nvPicPr>
          <p:cNvPr id="224" name="Google Shape;224;p25"/>
          <p:cNvPicPr preferRelativeResize="0"/>
          <p:nvPr/>
        </p:nvPicPr>
        <p:blipFill>
          <a:blip r:embed="rId4">
            <a:alphaModFix/>
          </a:blip>
          <a:stretch>
            <a:fillRect/>
          </a:stretch>
        </p:blipFill>
        <p:spPr>
          <a:xfrm>
            <a:off x="3541657" y="1891425"/>
            <a:ext cx="406745" cy="417000"/>
          </a:xfrm>
          <a:prstGeom prst="rect">
            <a:avLst/>
          </a:prstGeom>
          <a:noFill/>
          <a:ln>
            <a:noFill/>
          </a:ln>
        </p:spPr>
      </p:pic>
      <p:pic>
        <p:nvPicPr>
          <p:cNvPr id="225" name="Google Shape;225;p25"/>
          <p:cNvPicPr preferRelativeResize="0"/>
          <p:nvPr/>
        </p:nvPicPr>
        <p:blipFill>
          <a:blip r:embed="rId5">
            <a:alphaModFix/>
          </a:blip>
          <a:stretch>
            <a:fillRect/>
          </a:stretch>
        </p:blipFill>
        <p:spPr>
          <a:xfrm>
            <a:off x="5579128" y="1736550"/>
            <a:ext cx="370224" cy="509624"/>
          </a:xfrm>
          <a:prstGeom prst="rect">
            <a:avLst/>
          </a:prstGeom>
          <a:noFill/>
          <a:ln w="9525" cap="flat" cmpd="sng">
            <a:solidFill>
              <a:srgbClr val="666666"/>
            </a:solidFill>
            <a:prstDash val="solid"/>
            <a:round/>
            <a:headEnd type="none" w="sm" len="sm"/>
            <a:tailEnd type="none" w="sm" len="sm"/>
          </a:ln>
        </p:spPr>
      </p:pic>
      <p:pic>
        <p:nvPicPr>
          <p:cNvPr id="226" name="Google Shape;226;p25"/>
          <p:cNvPicPr preferRelativeResize="0"/>
          <p:nvPr/>
        </p:nvPicPr>
        <p:blipFill>
          <a:blip r:embed="rId6">
            <a:alphaModFix/>
          </a:blip>
          <a:stretch>
            <a:fillRect/>
          </a:stretch>
        </p:blipFill>
        <p:spPr>
          <a:xfrm>
            <a:off x="1318827" y="1799213"/>
            <a:ext cx="640225" cy="431226"/>
          </a:xfrm>
          <a:prstGeom prst="rect">
            <a:avLst/>
          </a:prstGeom>
          <a:noFill/>
          <a:ln>
            <a:noFill/>
          </a:ln>
        </p:spPr>
      </p:pic>
      <p:pic>
        <p:nvPicPr>
          <p:cNvPr id="227" name="Google Shape;227;p25"/>
          <p:cNvPicPr preferRelativeResize="0"/>
          <p:nvPr/>
        </p:nvPicPr>
        <p:blipFill>
          <a:blip r:embed="rId7">
            <a:alphaModFix/>
          </a:blip>
          <a:stretch>
            <a:fillRect/>
          </a:stretch>
        </p:blipFill>
        <p:spPr>
          <a:xfrm>
            <a:off x="972049" y="3302908"/>
            <a:ext cx="283201" cy="207891"/>
          </a:xfrm>
          <a:prstGeom prst="rect">
            <a:avLst/>
          </a:prstGeom>
          <a:noFill/>
          <a:ln>
            <a:noFill/>
          </a:ln>
        </p:spPr>
      </p:pic>
      <p:pic>
        <p:nvPicPr>
          <p:cNvPr id="228" name="Google Shape;228;p25"/>
          <p:cNvPicPr preferRelativeResize="0"/>
          <p:nvPr/>
        </p:nvPicPr>
        <p:blipFill>
          <a:blip r:embed="rId8">
            <a:alphaModFix/>
          </a:blip>
          <a:stretch>
            <a:fillRect/>
          </a:stretch>
        </p:blipFill>
        <p:spPr>
          <a:xfrm>
            <a:off x="1290025" y="3239000"/>
            <a:ext cx="324832" cy="335700"/>
          </a:xfrm>
          <a:prstGeom prst="rect">
            <a:avLst/>
          </a:prstGeom>
          <a:noFill/>
          <a:ln>
            <a:noFill/>
          </a:ln>
        </p:spPr>
      </p:pic>
      <p:pic>
        <p:nvPicPr>
          <p:cNvPr id="229" name="Google Shape;229;p25"/>
          <p:cNvPicPr preferRelativeResize="0"/>
          <p:nvPr/>
        </p:nvPicPr>
        <p:blipFill>
          <a:blip r:embed="rId9">
            <a:alphaModFix/>
          </a:blip>
          <a:stretch>
            <a:fillRect/>
          </a:stretch>
        </p:blipFill>
        <p:spPr>
          <a:xfrm>
            <a:off x="1649628" y="3317550"/>
            <a:ext cx="248401" cy="178618"/>
          </a:xfrm>
          <a:prstGeom prst="rect">
            <a:avLst/>
          </a:prstGeom>
          <a:noFill/>
          <a:ln>
            <a:noFill/>
          </a:ln>
        </p:spPr>
      </p:pic>
      <p:sp>
        <p:nvSpPr>
          <p:cNvPr id="230" name="Google Shape;230;p25"/>
          <p:cNvSpPr/>
          <p:nvPr/>
        </p:nvSpPr>
        <p:spPr>
          <a:xfrm>
            <a:off x="7892604" y="1400850"/>
            <a:ext cx="879600" cy="270000"/>
          </a:xfrm>
          <a:prstGeom prst="homePlate">
            <a:avLst>
              <a:gd name="adj" fmla="val 50000"/>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000" b="1">
                <a:solidFill>
                  <a:srgbClr val="073763"/>
                </a:solidFill>
                <a:latin typeface="HiraKakuPro-W3"/>
                <a:ea typeface="HiraKakuPro-W3"/>
                <a:cs typeface="HiraKakuPro-W3"/>
                <a:sym typeface="HiraKakuPro-W3"/>
              </a:rPr>
              <a:t>受注判定</a:t>
            </a:r>
            <a:endParaRPr sz="1000" b="1">
              <a:solidFill>
                <a:srgbClr val="073763"/>
              </a:solidFill>
              <a:latin typeface="HiraKakuPro-W3"/>
              <a:ea typeface="HiraKakuPro-W3"/>
              <a:cs typeface="HiraKakuPro-W3"/>
              <a:sym typeface="HiraKakuPro-W3"/>
            </a:endParaRPr>
          </a:p>
        </p:txBody>
      </p:sp>
      <p:sp>
        <p:nvSpPr>
          <p:cNvPr id="231" name="Google Shape;231;p25"/>
          <p:cNvSpPr/>
          <p:nvPr/>
        </p:nvSpPr>
        <p:spPr>
          <a:xfrm>
            <a:off x="352550" y="4196950"/>
            <a:ext cx="8388600" cy="831600"/>
          </a:xfrm>
          <a:prstGeom prst="roundRect">
            <a:avLst>
              <a:gd name="adj" fmla="val 16667"/>
            </a:avLst>
          </a:prstGeom>
          <a:solidFill>
            <a:srgbClr val="FFFFFF"/>
          </a:solidFill>
          <a:ln w="28575" cap="flat" cmpd="sng">
            <a:solidFill>
              <a:srgbClr val="2C3753"/>
            </a:solidFill>
            <a:prstDash val="solid"/>
            <a:round/>
            <a:headEnd type="none" w="sm" len="sm"/>
            <a:tailEnd type="none" w="sm" len="sm"/>
          </a:ln>
          <a:effectLst>
            <a:outerShdw blurRad="142875"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073763"/>
                </a:solidFill>
              </a:rPr>
              <a:t>集客～営業までの</a:t>
            </a:r>
            <a:r>
              <a:rPr lang="ja" sz="1800" b="1">
                <a:solidFill>
                  <a:srgbClr val="073763"/>
                </a:solidFill>
                <a:highlight>
                  <a:srgbClr val="FFF2CC"/>
                </a:highlight>
              </a:rPr>
              <a:t>水流を作り、ユーザーの反応を見ながら</a:t>
            </a:r>
            <a:endParaRPr sz="1800" b="1">
              <a:solidFill>
                <a:srgbClr val="073763"/>
              </a:solidFill>
              <a:highlight>
                <a:srgbClr val="FFF2CC"/>
              </a:highlight>
            </a:endParaRPr>
          </a:p>
          <a:p>
            <a:pPr marL="0" lvl="0" indent="0" algn="ctr" rtl="0">
              <a:spcBef>
                <a:spcPts val="0"/>
              </a:spcBef>
              <a:spcAft>
                <a:spcPts val="0"/>
              </a:spcAft>
              <a:buNone/>
            </a:pPr>
            <a:r>
              <a:rPr lang="ja" sz="1800" b="1">
                <a:solidFill>
                  <a:srgbClr val="073763"/>
                </a:solidFill>
                <a:highlight>
                  <a:srgbClr val="FFF2CC"/>
                </a:highlight>
              </a:rPr>
              <a:t>各ステップを改善</a:t>
            </a:r>
            <a:r>
              <a:rPr lang="ja" sz="1600" b="1">
                <a:solidFill>
                  <a:srgbClr val="073763"/>
                </a:solidFill>
              </a:rPr>
              <a:t>していく</a:t>
            </a:r>
            <a:endParaRPr sz="1600" b="1">
              <a:solidFill>
                <a:srgbClr val="07376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t>8</a:t>
            </a:fld>
            <a:endParaRPr/>
          </a:p>
        </p:txBody>
      </p:sp>
      <p:sp>
        <p:nvSpPr>
          <p:cNvPr id="237" name="Google Shape;237;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ja" sz="2500" b="1">
                <a:solidFill>
                  <a:srgbClr val="000000"/>
                </a:solidFill>
              </a:rPr>
              <a:t>前期振り返りと課題</a:t>
            </a:r>
            <a:endParaRPr sz="2500" b="1">
              <a:solidFill>
                <a:srgbClr val="000000"/>
              </a:solidFill>
            </a:endParaRPr>
          </a:p>
          <a:p>
            <a:pPr marL="0" lvl="0" indent="0" algn="ctr" rtl="0">
              <a:spcBef>
                <a:spcPts val="0"/>
              </a:spcBef>
              <a:spcAft>
                <a:spcPts val="0"/>
              </a:spcAft>
              <a:buClr>
                <a:schemeClr val="dk1"/>
              </a:buClr>
              <a:buSzPts val="1100"/>
              <a:buFont typeface="Arial"/>
              <a:buNone/>
            </a:pPr>
            <a:endParaRPr sz="2500" b="1">
              <a:solidFill>
                <a:srgbClr val="000000"/>
              </a:solidFill>
            </a:endParaRPr>
          </a:p>
        </p:txBody>
      </p:sp>
      <p:sp>
        <p:nvSpPr>
          <p:cNvPr id="238" name="Google Shape;238;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ja"/>
              <a:t>全体数値</a:t>
            </a:r>
            <a:endParaRPr/>
          </a:p>
        </p:txBody>
      </p:sp>
      <p:graphicFrame>
        <p:nvGraphicFramePr>
          <p:cNvPr id="244" name="Google Shape;244;p27"/>
          <p:cNvGraphicFramePr/>
          <p:nvPr/>
        </p:nvGraphicFramePr>
        <p:xfrm>
          <a:off x="386953" y="1235122"/>
          <a:ext cx="3000000" cy="3000000"/>
        </p:xfrm>
        <a:graphic>
          <a:graphicData uri="http://schemas.openxmlformats.org/drawingml/2006/table">
            <a:tbl>
              <a:tblPr firstRow="1" bandRow="1">
                <a:noFill/>
                <a:tableStyleId>{53629C7C-F574-40A3-B485-1DA967D15330}</a:tableStyleId>
              </a:tblPr>
              <a:tblGrid>
                <a:gridCol w="218950">
                  <a:extLst>
                    <a:ext uri="{9D8B030D-6E8A-4147-A177-3AD203B41FA5}">
                      <a16:colId xmlns:a16="http://schemas.microsoft.com/office/drawing/2014/main" val="20000"/>
                    </a:ext>
                  </a:extLst>
                </a:gridCol>
                <a:gridCol w="963225">
                  <a:extLst>
                    <a:ext uri="{9D8B030D-6E8A-4147-A177-3AD203B41FA5}">
                      <a16:colId xmlns:a16="http://schemas.microsoft.com/office/drawing/2014/main" val="20001"/>
                    </a:ext>
                  </a:extLst>
                </a:gridCol>
                <a:gridCol w="1273175">
                  <a:extLst>
                    <a:ext uri="{9D8B030D-6E8A-4147-A177-3AD203B41FA5}">
                      <a16:colId xmlns:a16="http://schemas.microsoft.com/office/drawing/2014/main" val="20002"/>
                    </a:ext>
                  </a:extLst>
                </a:gridCol>
                <a:gridCol w="1415125">
                  <a:extLst>
                    <a:ext uri="{9D8B030D-6E8A-4147-A177-3AD203B41FA5}">
                      <a16:colId xmlns:a16="http://schemas.microsoft.com/office/drawing/2014/main" val="20003"/>
                    </a:ext>
                  </a:extLst>
                </a:gridCol>
                <a:gridCol w="1415125">
                  <a:extLst>
                    <a:ext uri="{9D8B030D-6E8A-4147-A177-3AD203B41FA5}">
                      <a16:colId xmlns:a16="http://schemas.microsoft.com/office/drawing/2014/main" val="20004"/>
                    </a:ext>
                  </a:extLst>
                </a:gridCol>
                <a:gridCol w="1415125">
                  <a:extLst>
                    <a:ext uri="{9D8B030D-6E8A-4147-A177-3AD203B41FA5}">
                      <a16:colId xmlns:a16="http://schemas.microsoft.com/office/drawing/2014/main" val="20005"/>
                    </a:ext>
                  </a:extLst>
                </a:gridCol>
                <a:gridCol w="1415125">
                  <a:extLst>
                    <a:ext uri="{9D8B030D-6E8A-4147-A177-3AD203B41FA5}">
                      <a16:colId xmlns:a16="http://schemas.microsoft.com/office/drawing/2014/main" val="20006"/>
                    </a:ext>
                  </a:extLst>
                </a:gridCol>
              </a:tblGrid>
              <a:tr h="270000">
                <a:tc rowSpan="2" gridSpan="2">
                  <a:txBody>
                    <a:bodyPr/>
                    <a:lstStyle/>
                    <a:p>
                      <a:pPr marL="0" marR="0" lvl="0" indent="0" algn="l" rtl="0">
                        <a:spcBef>
                          <a:spcPts val="0"/>
                        </a:spcBef>
                        <a:spcAft>
                          <a:spcPts val="0"/>
                        </a:spcAft>
                        <a:buNone/>
                      </a:pPr>
                      <a:endParaRPr sz="9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rowSpan="2" hMerge="1">
                  <a:txBody>
                    <a:bodyPr/>
                    <a:lstStyle/>
                    <a:p>
                      <a:endParaRPr lang="ja-JP"/>
                    </a:p>
                  </a:txBody>
                  <a:tcPr/>
                </a:tc>
                <a:tc>
                  <a:txBody>
                    <a:bodyPr/>
                    <a:lstStyle/>
                    <a:p>
                      <a:pPr marL="0" marR="0" lvl="0" indent="0" algn="ctr" rtl="0">
                        <a:spcBef>
                          <a:spcPts val="0"/>
                        </a:spcBef>
                        <a:spcAft>
                          <a:spcPts val="0"/>
                        </a:spcAft>
                        <a:buNone/>
                      </a:pPr>
                      <a:r>
                        <a:rPr lang="ja" sz="1100"/>
                        <a:t>前前期</a:t>
                      </a:r>
                      <a:endParaRPr sz="1100"/>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3C78D8"/>
                    </a:solidFill>
                  </a:tcPr>
                </a:tc>
                <a:tc gridSpan="4">
                  <a:txBody>
                    <a:bodyPr/>
                    <a:lstStyle/>
                    <a:p>
                      <a:pPr marL="0" marR="0" lvl="0" indent="0" algn="ctr" rtl="0">
                        <a:spcBef>
                          <a:spcPts val="0"/>
                        </a:spcBef>
                        <a:spcAft>
                          <a:spcPts val="0"/>
                        </a:spcAft>
                        <a:buNone/>
                      </a:pPr>
                      <a:r>
                        <a:rPr lang="ja" sz="1100"/>
                        <a:t>前期</a:t>
                      </a:r>
                      <a:endParaRPr sz="1100"/>
                    </a:p>
                  </a:txBody>
                  <a:tcPr marL="68600" marR="68600" marT="34300" marB="34300" anchor="ctr">
                    <a:lnL w="28575"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073763"/>
                    </a:solidFill>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440300">
                <a:tc gridSpan="2" vMerge="1">
                  <a:txBody>
                    <a:bodyPr/>
                    <a:lstStyle/>
                    <a:p>
                      <a:endParaRPr lang="ja-JP"/>
                    </a:p>
                  </a:txBody>
                  <a:tcPr/>
                </a:tc>
                <a:tc hMerge="1" vMerge="1">
                  <a:txBody>
                    <a:bodyPr/>
                    <a:lstStyle/>
                    <a:p>
                      <a:endParaRPr lang="ja-JP"/>
                    </a:p>
                  </a:txBody>
                  <a:tcPr/>
                </a:tc>
                <a:tc>
                  <a:txBody>
                    <a:bodyPr/>
                    <a:lstStyle/>
                    <a:p>
                      <a:pPr marL="0" marR="0" lvl="0" indent="0" algn="ctr" rtl="0">
                        <a:spcBef>
                          <a:spcPts val="0"/>
                        </a:spcBef>
                        <a:spcAft>
                          <a:spcPts val="0"/>
                        </a:spcAft>
                        <a:buNone/>
                      </a:pPr>
                      <a:r>
                        <a:rPr lang="ja" sz="1200" b="1">
                          <a:solidFill>
                            <a:srgbClr val="FFFFFF"/>
                          </a:solidFill>
                        </a:rPr>
                        <a:t>実績</a:t>
                      </a:r>
                      <a:endParaRPr sz="1200" b="1">
                        <a:solidFill>
                          <a:srgbClr val="FFFFFF"/>
                        </a:solidFill>
                      </a:endParaRPr>
                    </a:p>
                  </a:txBody>
                  <a:tcPr marL="68600" marR="68600" marT="34300" marB="34300" anchor="ctr">
                    <a:lnL w="9525" cap="flat" cmpd="sng">
                      <a:solidFill>
                        <a:srgbClr val="000000">
                          <a:alpha val="0"/>
                        </a:srgbClr>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C78D8"/>
                    </a:solidFill>
                  </a:tcPr>
                </a:tc>
                <a:tc>
                  <a:txBody>
                    <a:bodyPr/>
                    <a:lstStyle/>
                    <a:p>
                      <a:pPr marL="0" marR="0" lvl="0" indent="0" algn="ctr" rtl="0">
                        <a:spcBef>
                          <a:spcPts val="0"/>
                        </a:spcBef>
                        <a:spcAft>
                          <a:spcPts val="0"/>
                        </a:spcAft>
                        <a:buNone/>
                      </a:pPr>
                      <a:r>
                        <a:rPr lang="ja" sz="1200" b="1">
                          <a:solidFill>
                            <a:srgbClr val="FFFFFF"/>
                          </a:solidFill>
                        </a:rPr>
                        <a:t>目標</a:t>
                      </a:r>
                      <a:endParaRPr sz="1100" b="1">
                        <a:solidFill>
                          <a:srgbClr val="FFFFFF"/>
                        </a:solidFill>
                      </a:endParaRPr>
                    </a:p>
                  </a:txBody>
                  <a:tcPr marL="68600" marR="68600" marT="34300" marB="34300" anchor="ctr">
                    <a:lnL w="2857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763"/>
                    </a:solidFill>
                  </a:tcPr>
                </a:tc>
                <a:tc>
                  <a:txBody>
                    <a:bodyPr/>
                    <a:lstStyle/>
                    <a:p>
                      <a:pPr marL="0" marR="0" lvl="0" indent="0" algn="ctr" rtl="0">
                        <a:spcBef>
                          <a:spcPts val="0"/>
                        </a:spcBef>
                        <a:spcAft>
                          <a:spcPts val="0"/>
                        </a:spcAft>
                        <a:buNone/>
                      </a:pPr>
                      <a:r>
                        <a:rPr lang="ja" sz="1200" b="1">
                          <a:solidFill>
                            <a:srgbClr val="FFFFFF"/>
                          </a:solidFill>
                        </a:rPr>
                        <a:t>実績</a:t>
                      </a:r>
                      <a:endParaRPr sz="1200" b="1">
                        <a:solidFill>
                          <a:srgbClr val="FFFFFF"/>
                        </a:solidFill>
                      </a:endParaRPr>
                    </a:p>
                  </a:txBody>
                  <a:tcPr marL="68600" marR="68600" marT="34300" marB="343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763"/>
                    </a:solidFill>
                  </a:tcPr>
                </a:tc>
                <a:tc>
                  <a:txBody>
                    <a:bodyPr/>
                    <a:lstStyle/>
                    <a:p>
                      <a:pPr marL="0" marR="0" lvl="0" indent="0" algn="ctr" rtl="0">
                        <a:spcBef>
                          <a:spcPts val="0"/>
                        </a:spcBef>
                        <a:spcAft>
                          <a:spcPts val="0"/>
                        </a:spcAft>
                        <a:buNone/>
                      </a:pPr>
                      <a:r>
                        <a:rPr lang="ja" sz="1200" b="1">
                          <a:solidFill>
                            <a:srgbClr val="FFFFFF"/>
                          </a:solidFill>
                        </a:rPr>
                        <a:t>達成率</a:t>
                      </a:r>
                      <a:endParaRPr sz="1200" b="1">
                        <a:solidFill>
                          <a:srgbClr val="FFFFFF"/>
                        </a:solidFill>
                      </a:endParaRPr>
                    </a:p>
                  </a:txBody>
                  <a:tcPr marL="68600" marR="68600" marT="34300" marB="343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763"/>
                    </a:solidFill>
                  </a:tcPr>
                </a:tc>
                <a:tc>
                  <a:txBody>
                    <a:bodyPr/>
                    <a:lstStyle/>
                    <a:p>
                      <a:pPr marL="0" marR="0" lvl="0" indent="0" algn="ctr" rtl="0">
                        <a:spcBef>
                          <a:spcPts val="0"/>
                        </a:spcBef>
                        <a:spcAft>
                          <a:spcPts val="0"/>
                        </a:spcAft>
                        <a:buNone/>
                      </a:pPr>
                      <a:r>
                        <a:rPr lang="ja" sz="1200" b="1">
                          <a:solidFill>
                            <a:srgbClr val="FFFFFF"/>
                          </a:solidFill>
                        </a:rPr>
                        <a:t>前期比</a:t>
                      </a:r>
                      <a:endParaRPr sz="1200" b="1">
                        <a:solidFill>
                          <a:srgbClr val="FFFFFF"/>
                        </a:solidFill>
                      </a:endParaRPr>
                    </a:p>
                  </a:txBody>
                  <a:tcPr marL="68600" marR="68600" marT="34300" marB="34300" anchor="ctr">
                    <a:lnL w="9525"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763"/>
                    </a:solidFill>
                  </a:tcPr>
                </a:tc>
                <a:extLst>
                  <a:ext uri="{0D108BD9-81ED-4DB2-BD59-A6C34878D82A}">
                    <a16:rowId xmlns:a16="http://schemas.microsoft.com/office/drawing/2014/main" val="10001"/>
                  </a:ext>
                </a:extLst>
              </a:tr>
              <a:tr h="410950">
                <a:tc gridSpan="2">
                  <a:txBody>
                    <a:bodyPr/>
                    <a:lstStyle/>
                    <a:p>
                      <a:pPr marL="0" marR="0" lvl="0" indent="0" algn="l" rtl="0">
                        <a:spcBef>
                          <a:spcPts val="0"/>
                        </a:spcBef>
                        <a:spcAft>
                          <a:spcPts val="0"/>
                        </a:spcAft>
                        <a:buNone/>
                      </a:pPr>
                      <a:r>
                        <a:rPr lang="ja" sz="1200" b="1">
                          <a:solidFill>
                            <a:srgbClr val="073763"/>
                          </a:solidFill>
                        </a:rPr>
                        <a:t>受注金額</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marR="0" lvl="0" indent="0" algn="r" rtl="0">
                        <a:spcBef>
                          <a:spcPts val="0"/>
                        </a:spcBef>
                        <a:spcAft>
                          <a:spcPts val="0"/>
                        </a:spcAft>
                        <a:buNone/>
                      </a:pPr>
                      <a:r>
                        <a:rPr lang="ja" sz="1400" b="1">
                          <a:solidFill>
                            <a:srgbClr val="073763"/>
                          </a:solidFill>
                        </a:rPr>
                        <a:t>XXX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73763"/>
                          </a:solidFill>
                        </a:rPr>
                        <a:t>XXX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marR="0" lvl="0" indent="0" algn="r" rtl="0">
                        <a:spcBef>
                          <a:spcPts val="0"/>
                        </a:spcBef>
                        <a:spcAft>
                          <a:spcPts val="0"/>
                        </a:spcAft>
                        <a:buNone/>
                      </a:pPr>
                      <a:r>
                        <a:rPr lang="ja" sz="1400" b="1">
                          <a:solidFill>
                            <a:srgbClr val="073763"/>
                          </a:solidFill>
                        </a:rPr>
                        <a:t>XXX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marR="0" lvl="0" indent="0" algn="r" rtl="0">
                        <a:spcBef>
                          <a:spcPts val="0"/>
                        </a:spcBef>
                        <a:spcAft>
                          <a:spcPts val="0"/>
                        </a:spcAft>
                        <a:buNone/>
                      </a:pPr>
                      <a:r>
                        <a:rPr lang="ja" b="1">
                          <a:solidFill>
                            <a:srgbClr val="073763"/>
                          </a:solidFill>
                        </a:rPr>
                        <a:t>XX.X%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73763"/>
                          </a:solidFill>
                        </a:rPr>
                        <a:t>+XX.X%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0950">
                <a:tc gridSpan="2">
                  <a:txBody>
                    <a:bodyPr/>
                    <a:lstStyle/>
                    <a:p>
                      <a:pPr marL="0" marR="0" lvl="0" indent="0" algn="l" rtl="0">
                        <a:spcBef>
                          <a:spcPts val="0"/>
                        </a:spcBef>
                        <a:spcAft>
                          <a:spcPts val="0"/>
                        </a:spcAft>
                        <a:buNone/>
                      </a:pPr>
                      <a:r>
                        <a:rPr lang="ja" sz="1200" b="1">
                          <a:solidFill>
                            <a:srgbClr val="073763"/>
                          </a:solidFill>
                        </a:rPr>
                        <a:t>受注件数</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lvl="0" indent="0" algn="r" rtl="0">
                        <a:spcBef>
                          <a:spcPts val="0"/>
                        </a:spcBef>
                        <a:spcAft>
                          <a:spcPts val="0"/>
                        </a:spcAft>
                        <a:buNone/>
                      </a:pPr>
                      <a:r>
                        <a:rPr lang="ja" b="1">
                          <a:solidFill>
                            <a:srgbClr val="073763"/>
                          </a:solidFill>
                        </a:rPr>
                        <a:t>XX.X%</a:t>
                      </a:r>
                      <a:endParaRPr sz="1400" b="1" i="0" u="none" strike="noStrike" cap="none">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ja" sz="1400" b="1" i="0" u="none" strike="noStrike" cap="none">
                          <a:solidFill>
                            <a:srgbClr val="073763"/>
                          </a:solidFill>
                        </a:rPr>
                        <a:t>+XX.X%</a:t>
                      </a:r>
                      <a:endParaRPr sz="1400" b="1" i="0" u="none" strike="noStrike" cap="none">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10950">
                <a:tc gridSpan="2">
                  <a:txBody>
                    <a:bodyPr/>
                    <a:lstStyle/>
                    <a:p>
                      <a:pPr marL="0" marR="0" lvl="0" indent="0" algn="l" rtl="0">
                        <a:spcBef>
                          <a:spcPts val="0"/>
                        </a:spcBef>
                        <a:spcAft>
                          <a:spcPts val="0"/>
                        </a:spcAft>
                        <a:buNone/>
                      </a:pPr>
                      <a:r>
                        <a:rPr lang="ja" sz="1200" b="1">
                          <a:solidFill>
                            <a:srgbClr val="073763"/>
                          </a:solidFill>
                        </a:rPr>
                        <a:t>商談数</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lvl="0" indent="0" algn="r" rtl="0">
                        <a:spcBef>
                          <a:spcPts val="0"/>
                        </a:spcBef>
                        <a:spcAft>
                          <a:spcPts val="0"/>
                        </a:spcAft>
                        <a:buNone/>
                      </a:pPr>
                      <a:r>
                        <a:rPr lang="ja" b="1">
                          <a:solidFill>
                            <a:srgbClr val="073763"/>
                          </a:solidFill>
                        </a:rPr>
                        <a:t>XX.X%</a:t>
                      </a:r>
                      <a:endParaRPr sz="1400" b="1" i="0" u="none" strike="noStrike" cap="none">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ja" sz="1400" b="1" i="0" u="none" strike="noStrike" cap="none">
                          <a:solidFill>
                            <a:srgbClr val="073763"/>
                          </a:solidFill>
                        </a:rPr>
                        <a:t>+XX.X%</a:t>
                      </a:r>
                      <a:endParaRPr sz="1400" b="1" i="0" u="none" strike="noStrike" cap="none">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10950">
                <a:tc gridSpan="2">
                  <a:txBody>
                    <a:bodyPr/>
                    <a:lstStyle/>
                    <a:p>
                      <a:pPr marL="0" marR="0" lvl="0" indent="0" algn="l" rtl="0">
                        <a:spcBef>
                          <a:spcPts val="0"/>
                        </a:spcBef>
                        <a:spcAft>
                          <a:spcPts val="0"/>
                        </a:spcAft>
                        <a:buNone/>
                      </a:pPr>
                      <a:r>
                        <a:rPr lang="ja" sz="1200" b="1">
                          <a:solidFill>
                            <a:srgbClr val="073763"/>
                          </a:solidFill>
                        </a:rPr>
                        <a:t>獲得リード数</a:t>
                      </a:r>
                      <a:endParaRPr sz="1100" b="1">
                        <a:solidFill>
                          <a:srgbClr val="073763"/>
                        </a:solidFill>
                      </a:endParaRPr>
                    </a:p>
                  </a:txBody>
                  <a:tcPr marL="108000" marR="68600" marT="34300" marB="34300" anchor="ctr">
                    <a:lnL w="9525" cap="flat" cmpd="sng">
                      <a:solidFill>
                        <a:srgbClr val="000000">
                          <a:alpha val="0"/>
                        </a:srgbClr>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hMerge="1">
                  <a:txBody>
                    <a:bodyPr/>
                    <a:lstStyle/>
                    <a:p>
                      <a:endParaRPr lang="ja-JP"/>
                    </a:p>
                  </a:txBody>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marR="0" lvl="0" indent="0" algn="r" rtl="0">
                        <a:spcBef>
                          <a:spcPts val="0"/>
                        </a:spcBef>
                        <a:spcAft>
                          <a:spcPts val="0"/>
                        </a:spcAft>
                        <a:buNone/>
                      </a:pPr>
                      <a:r>
                        <a:rPr lang="ja" sz="1400" b="1">
                          <a:solidFill>
                            <a:srgbClr val="073763"/>
                          </a:solidFill>
                        </a:rPr>
                        <a:t>XX</a:t>
                      </a:r>
                      <a:endParaRPr sz="1400" b="1">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C9DAF8"/>
                    </a:solidFill>
                  </a:tcPr>
                </a:tc>
                <a:tc>
                  <a:txBody>
                    <a:bodyPr/>
                    <a:lstStyle/>
                    <a:p>
                      <a:pPr marL="0" lvl="0" indent="0" algn="r" rtl="0">
                        <a:spcBef>
                          <a:spcPts val="0"/>
                        </a:spcBef>
                        <a:spcAft>
                          <a:spcPts val="0"/>
                        </a:spcAft>
                        <a:buNone/>
                      </a:pPr>
                      <a:r>
                        <a:rPr lang="ja" b="1">
                          <a:solidFill>
                            <a:srgbClr val="073763"/>
                          </a:solidFill>
                        </a:rPr>
                        <a:t>XX.X%</a:t>
                      </a:r>
                      <a:endParaRPr sz="1400" b="1" i="0" u="none" strike="noStrike" cap="none">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ja" sz="1400" b="1" i="0" u="none" strike="noStrike" cap="none">
                          <a:solidFill>
                            <a:srgbClr val="073763"/>
                          </a:solidFill>
                        </a:rPr>
                        <a:t>+XX.X%</a:t>
                      </a:r>
                      <a:endParaRPr sz="1400" b="1" i="0" u="none" strike="noStrike" cap="none">
                        <a:solidFill>
                          <a:srgbClr val="073763"/>
                        </a:solidFill>
                      </a:endParaRPr>
                    </a:p>
                  </a:txBody>
                  <a:tcPr marL="0" marR="108000" marT="34300" marB="343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9525" cap="flat" cmpd="sng">
                      <a:solidFill>
                        <a:srgbClr val="D3D3D3"/>
                      </a:solidFill>
                      <a:prstDash val="solid"/>
                      <a:round/>
                      <a:headEnd type="none" w="sm" len="sm"/>
                      <a:tailEnd type="none" w="sm" len="sm"/>
                    </a:lnT>
                    <a:lnB w="9525" cap="flat" cmpd="sng">
                      <a:solidFill>
                        <a:srgbClr val="D3D3D3"/>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6998</Words>
  <Application>Microsoft Macintosh PowerPoint</Application>
  <PresentationFormat>画面に合わせる (16:9)</PresentationFormat>
  <Paragraphs>1119</Paragraphs>
  <Slides>69</Slides>
  <Notes>69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69</vt:i4>
      </vt:variant>
    </vt:vector>
  </HeadingPairs>
  <TitlesOfParts>
    <vt:vector size="75" baseType="lpstr">
      <vt:lpstr>M PLUS 1</vt:lpstr>
      <vt:lpstr>Arial</vt:lpstr>
      <vt:lpstr>M PLUS 1p</vt:lpstr>
      <vt:lpstr>HiraKakuPro-W3</vt:lpstr>
      <vt:lpstr>Kosugi Maru</vt:lpstr>
      <vt:lpstr>Simple Light</vt:lpstr>
      <vt:lpstr>本資料の使い方</vt:lpstr>
      <vt:lpstr>XX年度X期 マーケティング戦略・施策の提案 </vt:lpstr>
      <vt:lpstr>BtoBマーケティングの意義 </vt:lpstr>
      <vt:lpstr>BtoBマーケティングの捉え方</vt:lpstr>
      <vt:lpstr>BtoBマーケティングの捉え方</vt:lpstr>
      <vt:lpstr>Webマーケティングにおける流入〜受注までのフロー例</vt:lpstr>
      <vt:lpstr>目指すべき状態</vt:lpstr>
      <vt:lpstr>前期振り返りと課題 </vt:lpstr>
      <vt:lpstr>全体数値</vt:lpstr>
      <vt:lpstr>売上高・利益の推移（グラフ例）</vt:lpstr>
      <vt:lpstr>前期重点テーマ（記入例）</vt:lpstr>
      <vt:lpstr>前期重点テーマ（記入例）</vt:lpstr>
      <vt:lpstr>現状の課題</vt:lpstr>
      <vt:lpstr>営業・マーケ目標について </vt:lpstr>
      <vt:lpstr>目的・目標</vt:lpstr>
      <vt:lpstr>目標計画</vt:lpstr>
      <vt:lpstr>参考：リード数目標算出のための考え方</vt:lpstr>
      <vt:lpstr>チャネル別のリード数目標</vt:lpstr>
      <vt:lpstr>BtoBマーケティングの重点取り組み </vt:lpstr>
      <vt:lpstr>成果拡大に向けた課題・施策の整理</vt:lpstr>
      <vt:lpstr>重点取り組み（記入例）</vt:lpstr>
      <vt:lpstr>BtoBマーケの施策一覧</vt:lpstr>
      <vt:lpstr>施策優先度の考え方</vt:lpstr>
      <vt:lpstr>効果のシミュレーション</vt:lpstr>
      <vt:lpstr>成果シミュレーション</vt:lpstr>
      <vt:lpstr>スケジュール・リソースについて</vt:lpstr>
      <vt:lpstr>チームの体制（記入例）</vt:lpstr>
      <vt:lpstr>予算（記入例）</vt:lpstr>
      <vt:lpstr>年間スケジュール</vt:lpstr>
      <vt:lpstr>Appendix~BtoBマーケティングの全体像~</vt:lpstr>
      <vt:lpstr>流入〜CVまでの流れとユーザーニーズ</vt:lpstr>
      <vt:lpstr>今後の施策方針1（短期的成果）</vt:lpstr>
      <vt:lpstr>今後の施策方針2（中長期的成果）</vt:lpstr>
      <vt:lpstr>今後の施策方針3（中長期的成果）</vt:lpstr>
      <vt:lpstr>重点ゴールが整っている状態と現状比較</vt:lpstr>
      <vt:lpstr>Web広告について</vt:lpstr>
      <vt:lpstr>Web広告について</vt:lpstr>
      <vt:lpstr>参考：広告媒体について</vt:lpstr>
      <vt:lpstr>ターゲットごとにLPを使い分けるのが有効</vt:lpstr>
      <vt:lpstr>ferret Oneクライアント様の事例①</vt:lpstr>
      <vt:lpstr>ferret Oneクライアント様の事例②</vt:lpstr>
      <vt:lpstr>SEO記事の作成について</vt:lpstr>
      <vt:lpstr>BtoBマーケティングにおけるコンテンツSEOの重要性</vt:lpstr>
      <vt:lpstr>リスティング広告と比較したコンテンツマーケのメリット  </vt:lpstr>
      <vt:lpstr>SEO記事の本数の目安</vt:lpstr>
      <vt:lpstr>まずはスモールキーワードから始めるのが王道  </vt:lpstr>
      <vt:lpstr>顕在層向けのワード→徐々に広げていく</vt:lpstr>
      <vt:lpstr>トピッククラスター戦略で、記事群全体の評価を高める</vt:lpstr>
      <vt:lpstr>記事同士をリンクさせ、サイト全体の評価を上げる</vt:lpstr>
      <vt:lpstr>ferret OneはSEOに強いCMS</vt:lpstr>
      <vt:lpstr>ホワイトペーパーの作成について</vt:lpstr>
      <vt:lpstr>ホワイトペーパーとは</vt:lpstr>
      <vt:lpstr>ホワイトペーパーとは</vt:lpstr>
      <vt:lpstr>ホワイトペーパーの効果</vt:lpstr>
      <vt:lpstr>ホワイトペーパーの活用方法</vt:lpstr>
      <vt:lpstr>ホワイトペーパーのテーマごとに得意・不得意がある</vt:lpstr>
      <vt:lpstr>事例記事の作成について</vt:lpstr>
      <vt:lpstr>導入事例とは</vt:lpstr>
      <vt:lpstr>認知獲得〜受注まで、検討段階ごとに異なる効果がある</vt:lpstr>
      <vt:lpstr>導入事例の効果①信頼の獲得</vt:lpstr>
      <vt:lpstr>導入事例の効果②成功イメージの想起</vt:lpstr>
      <vt:lpstr>事例記事の本数の目安 </vt:lpstr>
      <vt:lpstr>導入事例の作成による成功例</vt:lpstr>
      <vt:lpstr>参考：ferret Oneの年間マーケ数値</vt:lpstr>
      <vt:lpstr>参考：2022年1月〜2022年11月のferret One【チャネル】</vt:lpstr>
      <vt:lpstr>PowerPoint プレゼンテーション</vt:lpstr>
      <vt:lpstr>参考：2022年9月〜2022年10月のferret One 　　　【オーガニック流入内訳】</vt:lpstr>
      <vt:lpstr>参考：2022年9月〜2022年10月のferret One【CV数】</vt:lpstr>
      <vt:lpstr>参考：サイト公開後〜現在のferret One【記事公開数】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本資料の使い方</dc:title>
  <cp:lastModifiedBy>梨木 南人</cp:lastModifiedBy>
  <cp:revision>1</cp:revision>
  <dcterms:modified xsi:type="dcterms:W3CDTF">2024-04-08T12:15:59Z</dcterms:modified>
</cp:coreProperties>
</file>